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66" r:id="rId3"/>
    <p:sldId id="259" r:id="rId4"/>
    <p:sldId id="285" r:id="rId5"/>
    <p:sldId id="258" r:id="rId6"/>
    <p:sldId id="261" r:id="rId7"/>
    <p:sldId id="262" r:id="rId8"/>
    <p:sldId id="303" r:id="rId9"/>
    <p:sldId id="304" r:id="rId10"/>
    <p:sldId id="263" r:id="rId11"/>
    <p:sldId id="288" r:id="rId12"/>
    <p:sldId id="264" r:id="rId13"/>
    <p:sldId id="265" r:id="rId14"/>
    <p:sldId id="289" r:id="rId15"/>
    <p:sldId id="267" r:id="rId16"/>
    <p:sldId id="290" r:id="rId17"/>
    <p:sldId id="302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99" r:id="rId28"/>
    <p:sldId id="277" r:id="rId29"/>
    <p:sldId id="279" r:id="rId30"/>
    <p:sldId id="278" r:id="rId31"/>
    <p:sldId id="280" r:id="rId32"/>
    <p:sldId id="281" r:id="rId33"/>
    <p:sldId id="282" r:id="rId34"/>
    <p:sldId id="283" r:id="rId35"/>
    <p:sldId id="284" r:id="rId36"/>
    <p:sldId id="287" r:id="rId3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nam Yum" initials="HY" lastIdx="1" clrIdx="0">
    <p:extLst>
      <p:ext uri="{19B8F6BF-5375-455C-9EA6-DF929625EA0E}">
        <p15:presenceInfo xmlns:p15="http://schemas.microsoft.com/office/powerpoint/2012/main" userId="08b0ea06cad829c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269" autoAdjust="0"/>
  </p:normalViewPr>
  <p:slideViewPr>
    <p:cSldViewPr snapToGrid="0">
      <p:cViewPr varScale="1">
        <p:scale>
          <a:sx n="95" d="100"/>
          <a:sy n="95" d="100"/>
        </p:scale>
        <p:origin x="72" y="10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5T22:33:21.061" idx="1">
    <p:pos x="6549" y="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1&amp;v=SnJqus7kpZ8&amp;feature=emb_titl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m1r-VKzRHk&amp;feature=emb_title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45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4365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학생들에게 돌아가면서 읽고 풀어보게 한다</a:t>
            </a:r>
            <a:r>
              <a:rPr lang="en-US" altLang="ko-KR" sz="1400" b="1" dirty="0"/>
              <a:t>. </a:t>
            </a:r>
          </a:p>
          <a:p>
            <a:pPr>
              <a:buSzPts val="1100"/>
            </a:pPr>
            <a:r>
              <a:rPr lang="ko-KR" altLang="en-US" sz="1400" b="1" dirty="0"/>
              <a:t>정답</a:t>
            </a:r>
            <a:r>
              <a:rPr lang="en-US" altLang="ko-KR" sz="1400" b="1" dirty="0"/>
              <a:t>: 1) </a:t>
            </a:r>
            <a:r>
              <a:rPr lang="ko-KR" altLang="en-US" sz="1400" b="1" dirty="0" err="1"/>
              <a:t>엄마랑</a:t>
            </a:r>
            <a:r>
              <a:rPr lang="ko-KR" altLang="en-US" sz="1400" b="1" dirty="0"/>
              <a:t> 같이  </a:t>
            </a:r>
            <a:r>
              <a:rPr lang="en-US" altLang="ko-KR" sz="1400" b="1" dirty="0"/>
              <a:t>2)</a:t>
            </a:r>
            <a:r>
              <a:rPr lang="ko-KR" altLang="en-US" sz="1400" b="1" dirty="0"/>
              <a:t>동생이랑 같이  </a:t>
            </a:r>
            <a:r>
              <a:rPr lang="en-US" altLang="ko-KR" sz="1400" b="1" dirty="0"/>
              <a:t>3)</a:t>
            </a:r>
            <a:r>
              <a:rPr lang="ko-KR" altLang="en-US" sz="1400" b="1" dirty="0" err="1"/>
              <a:t>친구랑</a:t>
            </a:r>
            <a:r>
              <a:rPr lang="ko-KR" altLang="en-US" sz="1400" b="1" dirty="0"/>
              <a:t> 같이</a:t>
            </a:r>
            <a:endParaRPr lang="en-US" altLang="ko-KR" sz="1400" b="1" dirty="0"/>
          </a:p>
          <a:p>
            <a:pPr>
              <a:buSzPts val="1100"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710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5178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82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학생들에게 돌아가면서 </a:t>
            </a:r>
            <a:r>
              <a:rPr lang="ko-KR" altLang="en-US" sz="1400" b="1" dirty="0" smtClean="0"/>
              <a:t>풀어 보게 </a:t>
            </a:r>
            <a:r>
              <a:rPr lang="ko-KR" altLang="en-US" sz="1400" b="1" dirty="0"/>
              <a:t>한다</a:t>
            </a:r>
            <a:r>
              <a:rPr lang="en-US" altLang="ko-KR" sz="1400" b="1" dirty="0"/>
              <a:t>.</a:t>
            </a:r>
          </a:p>
          <a:p>
            <a:pPr>
              <a:buSzPts val="1100"/>
            </a:pPr>
            <a:r>
              <a:rPr lang="ko-KR" altLang="en-US" sz="1400" b="1" u="none" dirty="0"/>
              <a:t>정답</a:t>
            </a:r>
            <a:r>
              <a:rPr lang="en-US" altLang="ko-KR" sz="1400" b="1" u="none" dirty="0"/>
              <a:t>: 1)</a:t>
            </a:r>
            <a:r>
              <a:rPr lang="ko-KR" altLang="en-US" sz="1400" b="1" u="none" dirty="0"/>
              <a:t> 먹을까요  </a:t>
            </a:r>
            <a:r>
              <a:rPr lang="en-US" altLang="ko-KR" sz="1400" b="1" u="none" dirty="0"/>
              <a:t>2) </a:t>
            </a:r>
            <a:r>
              <a:rPr lang="ko-KR" altLang="en-US" sz="1400" b="1" u="none" dirty="0"/>
              <a:t>갈까  </a:t>
            </a:r>
            <a:r>
              <a:rPr lang="en-US" altLang="ko-KR" sz="1400" b="1" u="none" dirty="0"/>
              <a:t>3) </a:t>
            </a:r>
            <a:r>
              <a:rPr lang="ko-KR" altLang="en-US" sz="1400" b="1" u="none" dirty="0"/>
              <a:t>청소할까요</a:t>
            </a:r>
            <a:endParaRPr lang="en-US" altLang="ko-KR" sz="1400" b="1" u="none" dirty="0"/>
          </a:p>
          <a:p>
            <a:pPr>
              <a:buSzPts val="1100"/>
            </a:pPr>
            <a:r>
              <a:rPr lang="en-US" altLang="ko-KR" u="sng" dirty="0"/>
              <a:t> </a:t>
            </a:r>
            <a:r>
              <a:rPr lang="ko-KR" altLang="en-US" u="sng" dirty="0"/>
              <a:t> </a:t>
            </a:r>
            <a:r>
              <a:rPr lang="en-US" altLang="ko-KR" u="sng" dirty="0"/>
              <a:t>                                                                 </a:t>
            </a:r>
            <a:endParaRPr u="sng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0928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34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94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en-US" altLang="ko-KR" dirty="0"/>
              <a:t>-  </a:t>
            </a:r>
            <a:r>
              <a:rPr lang="ko-KR" altLang="en-US" b="1" dirty="0"/>
              <a:t>스피커 그림을 클릭하면</a:t>
            </a:r>
            <a:r>
              <a:rPr lang="en-US" altLang="ko-KR" b="1" dirty="0"/>
              <a:t> </a:t>
            </a:r>
            <a:r>
              <a:rPr lang="ko-KR" altLang="en-US" b="1" dirty="0"/>
              <a:t>듣기 지문 들을 수 있습니다</a:t>
            </a:r>
            <a:r>
              <a:rPr lang="en-US" altLang="ko-KR" b="1" dirty="0"/>
              <a:t>.</a:t>
            </a:r>
          </a:p>
          <a:p>
            <a:pPr marL="181240" indent="-181240">
              <a:buSzPts val="1100"/>
              <a:buFontTx/>
              <a:buChar char="-"/>
            </a:pPr>
            <a:r>
              <a:rPr lang="ko-KR" altLang="en-US" b="1" dirty="0"/>
              <a:t>관형사형 </a:t>
            </a:r>
            <a:r>
              <a:rPr lang="en-US" altLang="ko-KR" b="1" dirty="0"/>
              <a:t>‘–(</a:t>
            </a:r>
            <a:r>
              <a:rPr lang="ko-KR" altLang="en-US" b="1" dirty="0"/>
              <a:t>으</a:t>
            </a:r>
            <a:r>
              <a:rPr lang="en-US" altLang="ko-KR" b="1" dirty="0"/>
              <a:t>)</a:t>
            </a:r>
            <a:r>
              <a:rPr lang="ko-KR" altLang="en-US" b="1" dirty="0"/>
              <a:t>ㄹ</a:t>
            </a:r>
            <a:r>
              <a:rPr lang="en-US" altLang="ko-KR" b="1" dirty="0"/>
              <a:t>’ </a:t>
            </a:r>
            <a:r>
              <a:rPr lang="ko-KR" altLang="en-US" b="1" dirty="0"/>
              <a:t>뒤에 연결되는 </a:t>
            </a:r>
            <a:r>
              <a:rPr lang="en-US" altLang="ko-KR" b="1" dirty="0"/>
              <a:t>‘</a:t>
            </a:r>
            <a:r>
              <a:rPr lang="ko-KR" altLang="en-US" b="1" dirty="0" err="1"/>
              <a:t>ㄱ</a:t>
            </a:r>
            <a:r>
              <a:rPr lang="en-US" altLang="ko-KR" b="1" dirty="0"/>
              <a:t>, </a:t>
            </a:r>
            <a:r>
              <a:rPr lang="ko-KR" altLang="en-US" b="1" dirty="0" err="1"/>
              <a:t>ㄷ</a:t>
            </a:r>
            <a:r>
              <a:rPr lang="en-US" altLang="ko-KR" b="1" dirty="0"/>
              <a:t>, </a:t>
            </a:r>
            <a:r>
              <a:rPr lang="ko-KR" altLang="en-US" b="1" dirty="0" err="1"/>
              <a:t>ㅂ</a:t>
            </a:r>
            <a:r>
              <a:rPr lang="en-US" altLang="ko-KR" b="1" dirty="0"/>
              <a:t>, </a:t>
            </a:r>
            <a:r>
              <a:rPr lang="ko-KR" altLang="en-US" b="1" dirty="0" err="1"/>
              <a:t>ㅅ</a:t>
            </a:r>
            <a:r>
              <a:rPr lang="en-US" altLang="ko-KR" b="1" dirty="0"/>
              <a:t>, </a:t>
            </a:r>
            <a:r>
              <a:rPr lang="ko-KR" altLang="en-US" b="1" dirty="0" err="1"/>
              <a:t>ㅈ＇은</a:t>
            </a:r>
            <a:r>
              <a:rPr lang="ko-KR" altLang="en-US" b="1" dirty="0"/>
              <a:t> 된소리로 발음된다</a:t>
            </a:r>
            <a:r>
              <a:rPr lang="en-US" altLang="ko-KR" b="1" dirty="0"/>
              <a:t>. </a:t>
            </a: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할 것을</a:t>
            </a:r>
            <a:r>
              <a:rPr lang="en-US" altLang="ko-KR" b="1" dirty="0"/>
              <a:t>[</a:t>
            </a:r>
            <a:r>
              <a:rPr lang="ko-KR" altLang="en-US" b="1" dirty="0" err="1"/>
              <a:t>할꺼슬</a:t>
            </a:r>
            <a:r>
              <a:rPr lang="en-US" altLang="ko-KR" b="1" dirty="0"/>
              <a:t>], </a:t>
            </a:r>
            <a:r>
              <a:rPr lang="ko-KR" altLang="en-US" b="1" dirty="0"/>
              <a:t>갈 데가</a:t>
            </a:r>
            <a:r>
              <a:rPr lang="en-US" altLang="ko-KR" b="1" dirty="0"/>
              <a:t>[</a:t>
            </a:r>
            <a:r>
              <a:rPr lang="ko-KR" altLang="en-US" b="1" dirty="0" err="1"/>
              <a:t>갈떼가</a:t>
            </a:r>
            <a:r>
              <a:rPr lang="en-US" altLang="ko-KR" b="1" dirty="0"/>
              <a:t>]</a:t>
            </a:r>
          </a:p>
          <a:p>
            <a:pPr marL="181240" indent="-181240">
              <a:buSzPts val="1100"/>
              <a:buFontTx/>
              <a:buChar char="-"/>
            </a:pPr>
            <a:r>
              <a:rPr lang="ko-KR" altLang="en-US" b="1" dirty="0"/>
              <a:t>정답</a:t>
            </a:r>
            <a:r>
              <a:rPr lang="en-US" altLang="ko-KR" b="1" dirty="0"/>
              <a:t>: 1) ③  2) ① x  ② o  ③ x</a:t>
            </a:r>
          </a:p>
          <a:p>
            <a:pPr marL="181240" indent="-181240">
              <a:buSzPts val="1100"/>
              <a:buFontTx/>
              <a:buChar char="-"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8073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학생들에게 보기와 같이 가족이랑 무엇을 하고 싶은지 발표하게 하거나 </a:t>
            </a:r>
            <a:r>
              <a:rPr lang="ko-KR" altLang="en-US" sz="1400" b="1" dirty="0" smtClean="0"/>
              <a:t>써 보게 </a:t>
            </a:r>
            <a:r>
              <a:rPr lang="ko-KR" altLang="en-US" sz="1400" b="1" dirty="0"/>
              <a:t>합니다</a:t>
            </a:r>
            <a:r>
              <a:rPr lang="en-US" altLang="ko-KR" sz="1400" b="1" dirty="0"/>
              <a:t>. 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2640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b="1" dirty="0"/>
              <a:t>학생들이 돌아가면서 한 문장 씩 읽어보고 문제를 </a:t>
            </a:r>
            <a:r>
              <a:rPr lang="ko-KR" altLang="en-US" b="1" dirty="0" smtClean="0"/>
              <a:t>풀어 본다</a:t>
            </a:r>
            <a:r>
              <a:rPr lang="en-US" altLang="ko-KR" b="1" dirty="0"/>
              <a:t>.</a:t>
            </a:r>
          </a:p>
          <a:p>
            <a:pPr>
              <a:buSzPts val="1100"/>
            </a:pPr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할머니   </a:t>
            </a:r>
            <a:r>
              <a:rPr lang="en-US" altLang="ko-KR" b="1" dirty="0"/>
              <a:t>2) ① a   ② c    ③ b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7802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학생들에게 간단하게 </a:t>
            </a:r>
            <a:r>
              <a:rPr lang="ko-KR" altLang="en-US" sz="1400" b="1" dirty="0" smtClean="0"/>
              <a:t>써 보게 </a:t>
            </a:r>
            <a:r>
              <a:rPr lang="ko-KR" altLang="en-US" sz="1400" b="1" dirty="0"/>
              <a:t>하거나 숙제로 낼 수 있습니다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 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3600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학생들과 속담을 읽어보고 뜻이 무엇인지 유추해 보도록 한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뒤 짧은 동영상을 보여준다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뜻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기본이 되는 것보다 덧붙이는 것이 더 많거나 큰 경우를 비유적으로 이를 때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</a:t>
            </a:r>
            <a:r>
              <a:rPr lang="en-US" sz="1400" b="1" dirty="0"/>
              <a:t>eaning: the costs outweigh the benefits)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61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동영상의 </a:t>
            </a:r>
            <a:r>
              <a:rPr lang="en-US" altLang="ko-KR" sz="1400" b="1" dirty="0"/>
              <a:t>‘</a:t>
            </a:r>
            <a:r>
              <a:rPr lang="ko-KR" altLang="en-US" sz="1400" b="1" dirty="0" err="1"/>
              <a:t>눈눈눈</a:t>
            </a:r>
            <a:r>
              <a:rPr lang="en-US" altLang="ko-KR" sz="1400" b="1" dirty="0"/>
              <a:t>’</a:t>
            </a:r>
            <a:r>
              <a:rPr lang="ko-KR" altLang="en-US" sz="1400" b="1" dirty="0"/>
              <a:t>을 들어보고 같이 가사를 보며 </a:t>
            </a:r>
            <a:r>
              <a:rPr lang="ko-KR" altLang="en-US" sz="1400" b="1" dirty="0" smtClean="0"/>
              <a:t>불러 보세요</a:t>
            </a:r>
            <a:r>
              <a:rPr lang="en-US" altLang="ko-KR" sz="1400" b="1" dirty="0"/>
              <a:t>.</a:t>
            </a:r>
          </a:p>
          <a:p>
            <a:pPr>
              <a:buSzPts val="1100"/>
            </a:pPr>
            <a:r>
              <a:rPr lang="en-US" sz="1400" b="1" dirty="0"/>
              <a:t>(</a:t>
            </a:r>
            <a:r>
              <a:rPr lang="ko-KR" altLang="en-US" sz="1400" b="1" dirty="0"/>
              <a:t>출처</a:t>
            </a:r>
            <a:r>
              <a:rPr lang="en-US" altLang="ko-KR" sz="1400" b="1" dirty="0"/>
              <a:t>:</a:t>
            </a:r>
            <a:r>
              <a:rPr lang="en-US" sz="1400" b="1" dirty="0">
                <a:hlinkClick r:id="rId3"/>
              </a:rPr>
              <a:t>https://www.youtube.com/watch?time_continue=1&amp;v=SnJqus7kpZ8&amp;feature=emb_title</a:t>
            </a:r>
            <a:r>
              <a:rPr lang="en-US" sz="1400" b="1" dirty="0"/>
              <a:t>)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21148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en-US" sz="1400" b="1" dirty="0"/>
              <a:t>10</a:t>
            </a:r>
            <a:r>
              <a:rPr lang="ko-KR" altLang="en-US" sz="1400" b="1" dirty="0"/>
              <a:t>과 워크북입니다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숙제로 내거나 수업 시간에 활용할 수 있습니다</a:t>
            </a:r>
            <a:r>
              <a:rPr lang="en-US" altLang="ko-KR" sz="1400" b="1" dirty="0"/>
              <a:t>. 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803671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77874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71943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1650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698504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43418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80468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80287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400" b="1" dirty="0"/>
              <a:t>출처</a:t>
            </a:r>
            <a:r>
              <a:rPr lang="en-US" altLang="ko-KR" sz="1400" b="1" dirty="0"/>
              <a:t>: </a:t>
            </a:r>
            <a:r>
              <a:rPr lang="ko-KR" altLang="en-US" sz="1400" b="1" dirty="0" err="1"/>
              <a:t>북토비전자도서관</a:t>
            </a:r>
            <a:r>
              <a:rPr lang="ko-KR" altLang="en-US" sz="1400" b="1" dirty="0"/>
              <a:t> </a:t>
            </a:r>
            <a:r>
              <a:rPr lang="en-US" sz="1400" b="1" dirty="0">
                <a:hlinkClick r:id="rId3"/>
              </a:rPr>
              <a:t>https://www.youtube.com/watch?v=tm1r-VKzRHk&amp;feature=emb_title</a:t>
            </a:r>
            <a:endParaRPr lang="en-US" sz="14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4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교재 </a:t>
            </a:r>
            <a:r>
              <a:rPr lang="en-US" altLang="ko-KR" sz="1400" b="1" dirty="0" smtClean="0"/>
              <a:t>P. </a:t>
            </a:r>
            <a:r>
              <a:rPr lang="en-US" altLang="ko-KR" sz="1400" b="1" dirty="0"/>
              <a:t>84</a:t>
            </a:r>
            <a:r>
              <a:rPr lang="ko-KR" altLang="en-US" sz="1400" b="1" dirty="0"/>
              <a:t>쪽을 펴세요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그림을 보고 두 사람이 무엇을 하고 있는지 물어본다</a:t>
            </a:r>
            <a:r>
              <a:rPr lang="en-US" altLang="ko-KR" sz="1400" b="1" dirty="0"/>
              <a:t>. 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1810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***</a:t>
            </a:r>
            <a:r>
              <a:rPr lang="ko-KR" altLang="en-US" sz="1400" b="1" dirty="0">
                <a:solidFill>
                  <a:srgbClr val="FF0000"/>
                </a:solidFill>
              </a:rPr>
              <a:t>부모님께 효도하는 방법</a:t>
            </a:r>
            <a:r>
              <a:rPr lang="en-US" altLang="ko-KR" sz="1400" b="1" dirty="0"/>
              <a:t>: </a:t>
            </a:r>
            <a:r>
              <a:rPr lang="ko-KR" altLang="en-US" sz="1400" b="1" dirty="0"/>
              <a:t>부모님을 사랑하고 공경하는 마음을 가지고 대하는 자세를 가져야 한다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부모님의 말씀에 성질이나 투정을 부리고 함부로 말하는 것은 공경이 아니다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지금은 학생이니까 부모님을 봉양하는 것이 아니기 때문에 부모님의 말씀을 잘 듣고 건강하게 공부하는 것이 중요하다</a:t>
            </a:r>
            <a:r>
              <a:rPr lang="en-US" altLang="ko-KR" sz="1400" b="1" dirty="0"/>
              <a:t>.</a:t>
            </a:r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55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r>
              <a:rPr lang="ko-KR" altLang="en-US" sz="1400" b="1" dirty="0"/>
              <a:t>학생들에게 지문을 들려줄 수도 있고 혹은 학생들에게 한 문장 씩 </a:t>
            </a:r>
            <a:r>
              <a:rPr lang="ko-KR" altLang="en-US" sz="1400" b="1" dirty="0" smtClean="0"/>
              <a:t>읽어 보게 </a:t>
            </a:r>
            <a:r>
              <a:rPr lang="ko-KR" altLang="en-US" sz="1400" b="1" dirty="0"/>
              <a:t>한 후 질문한다</a:t>
            </a:r>
            <a:r>
              <a:rPr lang="en-US" altLang="ko-KR" sz="1400" b="1" dirty="0"/>
              <a:t>.</a:t>
            </a:r>
          </a:p>
          <a:p>
            <a:pPr>
              <a:buSzPts val="1100"/>
            </a:pPr>
            <a:r>
              <a:rPr lang="en-US" sz="1400" b="1" dirty="0"/>
              <a:t>1)</a:t>
            </a:r>
            <a:r>
              <a:rPr lang="ko-KR" altLang="en-US" sz="1400" b="1" dirty="0"/>
              <a:t>오늘 지연이의 아빠는 </a:t>
            </a:r>
            <a:r>
              <a:rPr lang="ko-KR" altLang="en-US" sz="1400" b="1" dirty="0" err="1"/>
              <a:t>어떤가요</a:t>
            </a:r>
            <a:r>
              <a:rPr lang="en-US" altLang="ko-KR" sz="1400" b="1" dirty="0"/>
              <a:t>?</a:t>
            </a:r>
          </a:p>
          <a:p>
            <a:pPr>
              <a:buSzPts val="1100"/>
            </a:pPr>
            <a:r>
              <a:rPr lang="en-US" sz="1400" b="1" dirty="0"/>
              <a:t>2) </a:t>
            </a:r>
            <a:r>
              <a:rPr lang="ko-KR" altLang="en-US" sz="1400" b="1" dirty="0"/>
              <a:t>지연이는 </a:t>
            </a:r>
            <a:r>
              <a:rPr lang="ko-KR" altLang="en-US" sz="1400" b="1" dirty="0" err="1"/>
              <a:t>엄마랑</a:t>
            </a:r>
            <a:r>
              <a:rPr lang="ko-KR" altLang="en-US" sz="1400" b="1" dirty="0"/>
              <a:t> 무엇을 만들 거예요</a:t>
            </a:r>
            <a:r>
              <a:rPr lang="en-US" altLang="ko-KR" sz="1400" b="1" dirty="0"/>
              <a:t>?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181240" indent="-181240">
              <a:buSzPts val="1100"/>
              <a:buFontTx/>
              <a:buChar char="-"/>
            </a:pPr>
            <a:r>
              <a:rPr lang="en-US" altLang="ko-KR" sz="1400" b="1" dirty="0" smtClean="0"/>
              <a:t>P.86</a:t>
            </a:r>
            <a:r>
              <a:rPr lang="ko-KR" altLang="en-US" sz="1400" b="1" dirty="0" smtClean="0"/>
              <a:t> </a:t>
            </a:r>
            <a:r>
              <a:rPr lang="ko-KR" altLang="en-US" sz="1400" b="1" dirty="0"/>
              <a:t>우리 몸의 여러 이름에 대해서 공부해봐요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선생님이 자신의 신체의 부위를 </a:t>
            </a:r>
            <a:r>
              <a:rPr lang="ko-KR" altLang="en-US" sz="1400" b="1" dirty="0" smtClean="0"/>
              <a:t>가리키면서 </a:t>
            </a:r>
            <a:r>
              <a:rPr lang="ko-KR" altLang="en-US" sz="1400" b="1" dirty="0"/>
              <a:t>학생들이 맞춰 보도록 한다</a:t>
            </a:r>
            <a:r>
              <a:rPr lang="en-US" altLang="ko-KR" sz="1400" b="1" dirty="0"/>
              <a:t>.</a:t>
            </a:r>
          </a:p>
          <a:p>
            <a:pPr marL="181240" indent="-181240">
              <a:buSzPts val="1100"/>
              <a:buFontTx/>
              <a:buChar char="-"/>
            </a:pPr>
            <a:r>
              <a:rPr lang="en-US" altLang="ko-KR" sz="1400" b="1" dirty="0">
                <a:solidFill>
                  <a:schemeClr val="tx1"/>
                </a:solidFill>
              </a:rPr>
              <a:t>Quizlet</a:t>
            </a:r>
            <a:r>
              <a:rPr lang="ko-KR" altLang="en-US" sz="1400" b="1" dirty="0">
                <a:solidFill>
                  <a:schemeClr val="tx1"/>
                </a:solidFill>
              </a:rPr>
              <a:t>을 통해 </a:t>
            </a:r>
            <a:r>
              <a:rPr lang="en-US" altLang="ko-KR" sz="1400" b="1" dirty="0">
                <a:solidFill>
                  <a:schemeClr val="tx1"/>
                </a:solidFill>
              </a:rPr>
              <a:t>10</a:t>
            </a:r>
            <a:r>
              <a:rPr lang="ko-KR" altLang="en-US" sz="1400" b="1" dirty="0">
                <a:solidFill>
                  <a:schemeClr val="tx1"/>
                </a:solidFill>
              </a:rPr>
              <a:t>과 어휘 공부</a:t>
            </a:r>
            <a:r>
              <a:rPr lang="en-US" altLang="ko-KR" sz="1400" b="1" dirty="0">
                <a:solidFill>
                  <a:schemeClr val="tx1"/>
                </a:solidFill>
              </a:rPr>
              <a:t>/</a:t>
            </a:r>
            <a:r>
              <a:rPr lang="ko-KR" altLang="en-US" sz="1400" b="1" dirty="0">
                <a:solidFill>
                  <a:schemeClr val="tx1"/>
                </a:solidFill>
              </a:rPr>
              <a:t>게임 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해 보기     </a:t>
            </a:r>
            <a:r>
              <a:rPr lang="en-US" sz="1400" b="1" dirty="0">
                <a:hlinkClick r:id="rId3"/>
              </a:rPr>
              <a:t>https://quizlet.com/class/14390245/</a:t>
            </a:r>
            <a:endParaRPr lang="en-US" altLang="ko-KR" sz="1400" b="1" dirty="0">
              <a:solidFill>
                <a:schemeClr val="tx1"/>
              </a:solidFill>
            </a:endParaRPr>
          </a:p>
          <a:p>
            <a:pPr marL="181240" indent="-181240">
              <a:buSzPts val="1100"/>
              <a:buFontTx/>
              <a:buChar char="-"/>
            </a:pPr>
            <a:r>
              <a:rPr lang="en-US" altLang="ko-KR" sz="1400" b="1" dirty="0"/>
              <a:t>Quizizz</a:t>
            </a:r>
            <a:r>
              <a:rPr lang="ko-KR" altLang="en-US" sz="1400" b="1" dirty="0"/>
              <a:t>를 통해 게임을 </a:t>
            </a:r>
            <a:r>
              <a:rPr lang="ko-KR" altLang="en-US" sz="1400" b="1" dirty="0" smtClean="0"/>
              <a:t>해 봐도 </a:t>
            </a:r>
            <a:r>
              <a:rPr lang="ko-KR" altLang="en-US" sz="1400" b="1" dirty="0"/>
              <a:t>된다</a:t>
            </a:r>
            <a:r>
              <a:rPr lang="en-US" altLang="ko-KR" sz="1400" b="1" dirty="0"/>
              <a:t>. https://quizizz.com/join/quiz/5ea07c3009184e001c00dd56/start?studentShare=true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400" b="1" dirty="0"/>
              <a:t>추가된 신체 어휘도 </a:t>
            </a:r>
            <a:r>
              <a:rPr lang="ko-KR" altLang="en-US" sz="1400" b="1" dirty="0" smtClean="0"/>
              <a:t>맞춰 보세요</a:t>
            </a:r>
            <a:r>
              <a:rPr lang="en-US" altLang="ko-KR" sz="1400" b="1" dirty="0"/>
              <a:t>!</a:t>
            </a:r>
            <a:endParaRPr lang="en-US" sz="14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5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190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8850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400" b="1" dirty="0"/>
              <a:t>다른 예시들</a:t>
            </a:r>
            <a:r>
              <a:rPr lang="en-US" altLang="ko-KR" sz="1400" b="1" dirty="0"/>
              <a:t>: </a:t>
            </a:r>
            <a:r>
              <a:rPr lang="ko-KR" altLang="en-US" sz="1400" b="1" dirty="0"/>
              <a:t>선생님</a:t>
            </a:r>
            <a:r>
              <a:rPr lang="en-US" altLang="ko-KR" sz="1400" b="1" dirty="0"/>
              <a:t>+</a:t>
            </a:r>
            <a:r>
              <a:rPr lang="ko-KR" altLang="en-US" sz="1400" b="1" dirty="0"/>
              <a:t>이랑</a:t>
            </a:r>
            <a:r>
              <a:rPr lang="en-US" altLang="ko-KR" sz="1400" b="1" dirty="0"/>
              <a:t>         </a:t>
            </a:r>
            <a:r>
              <a:rPr lang="ko-KR" altLang="en-US" sz="1400" b="1" dirty="0"/>
              <a:t>친구</a:t>
            </a:r>
            <a:r>
              <a:rPr lang="en-US" altLang="ko-KR" sz="1400" b="1" dirty="0"/>
              <a:t>+</a:t>
            </a:r>
            <a:r>
              <a:rPr lang="ko-KR" altLang="en-US" sz="1400" b="1" dirty="0"/>
              <a:t>랑</a:t>
            </a:r>
            <a:endParaRPr lang="en-US" altLang="ko-KR" sz="1400" b="1" dirty="0"/>
          </a:p>
          <a:p>
            <a:r>
              <a:rPr lang="en-US" sz="1400" b="1" dirty="0"/>
              <a:t>                 </a:t>
            </a:r>
            <a:r>
              <a:rPr lang="ko-KR" altLang="en-US" sz="1400" b="1" dirty="0"/>
              <a:t>형</a:t>
            </a:r>
            <a:r>
              <a:rPr lang="en-US" altLang="ko-KR" sz="1400" b="1" dirty="0"/>
              <a:t>+</a:t>
            </a:r>
            <a:r>
              <a:rPr lang="ko-KR" altLang="en-US" sz="1400" b="1" dirty="0"/>
              <a:t>이랑               언니 </a:t>
            </a:r>
            <a:r>
              <a:rPr lang="en-US" altLang="ko-KR" sz="1400" b="1" dirty="0"/>
              <a:t>+ </a:t>
            </a:r>
            <a:r>
              <a:rPr lang="ko-KR" altLang="en-US" sz="1400" b="1" dirty="0"/>
              <a:t>랑  </a:t>
            </a:r>
            <a:endParaRPr lang="en-US" altLang="ko-KR" sz="1400" b="1" dirty="0"/>
          </a:p>
          <a:p>
            <a:r>
              <a:rPr lang="en-US" sz="1400" b="1" dirty="0"/>
              <a:t>                 </a:t>
            </a:r>
            <a:r>
              <a:rPr lang="ko-KR" altLang="en-US" sz="1400" b="1" dirty="0"/>
              <a:t>친구들 </a:t>
            </a:r>
            <a:r>
              <a:rPr lang="en-US" altLang="ko-KR" sz="1400" b="1" dirty="0"/>
              <a:t>+ </a:t>
            </a:r>
            <a:r>
              <a:rPr lang="ko-KR" altLang="en-US" sz="1400" b="1" dirty="0"/>
              <a:t>이랑       누라 </a:t>
            </a:r>
            <a:r>
              <a:rPr lang="en-US" altLang="ko-KR" sz="1400" b="1" dirty="0"/>
              <a:t>+ </a:t>
            </a:r>
            <a:r>
              <a:rPr lang="ko-KR" altLang="en-US" sz="1400" b="1" dirty="0"/>
              <a:t>랑</a:t>
            </a:r>
            <a:endParaRPr lang="en-US" sz="14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8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nJqus7kpZ8?feature=oembed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45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izz.com/join/quiz/5ea07c3009184e001c00dd56/start?studentShare=true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class/14390245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m1r-VKzRHk?feature=oembed" TargetMode="Externa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dQDCbWiax0" TargetMode="External"/><Relationship Id="rId2" Type="http://schemas.openxmlformats.org/officeDocument/2006/relationships/hyperlink" Target="https://www.youtube.com/watch?v=tm1r-VKzRHk&amp;feature=emb_titl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time_continue=1&amp;v=SnJqus7kpZ8&amp;feature=emb_titl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dQDCbWiax0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80000">
              <a:srgbClr val="ACC1E5"/>
            </a:gs>
            <a:gs pos="100000">
              <a:srgbClr val="ADC2E5"/>
            </a:gs>
            <a:gs pos="100000">
              <a:srgbClr val="AFC3E6"/>
            </a:gs>
            <a:gs pos="99000">
              <a:srgbClr val="B9CBE9"/>
            </a:gs>
            <a:gs pos="0">
              <a:schemeClr val="bg1"/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>
                <a:latin typeface="+mj-ea"/>
                <a:ea typeface="+mj-ea"/>
              </a:rPr>
              <a:t>재외동포를 위한 </a:t>
            </a:r>
            <a:r>
              <a:rPr lang="ko-KR" altLang="en-US" dirty="0" smtClean="0">
                <a:latin typeface="+mj-ea"/>
                <a:ea typeface="+mj-ea"/>
              </a:rPr>
              <a:t>한국어 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영어권</a:t>
            </a:r>
            <a:r>
              <a:rPr lang="en-US" altLang="ko-KR" dirty="0">
                <a:latin typeface="+mj-ea"/>
                <a:ea typeface="+mj-ea"/>
              </a:rPr>
              <a:t>)</a:t>
            </a:r>
            <a:br>
              <a:rPr lang="en-US" altLang="ko-KR" dirty="0">
                <a:latin typeface="+mj-ea"/>
                <a:ea typeface="+mj-ea"/>
              </a:rPr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975" y="413728"/>
            <a:ext cx="1752600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9C1E452-4CE5-43FB-B6AB-D424291BA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784" y="0"/>
            <a:ext cx="9200271" cy="618294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7778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74DC5EA2-548C-499C-9761-889E44F54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12716"/>
            <a:ext cx="10515600" cy="497831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ko-KR" dirty="0"/>
              <a:t> </a:t>
            </a:r>
            <a:r>
              <a:rPr lang="ko-KR" altLang="en-US" dirty="0"/>
              <a:t>어떤 행동을 함께하는 상대를 나타낼 때 사용하는 조사이고</a:t>
            </a:r>
            <a:r>
              <a:rPr lang="en-US" altLang="ko-KR" dirty="0"/>
              <a:t> </a:t>
            </a:r>
            <a:r>
              <a:rPr lang="ko-KR" altLang="en-US" dirty="0"/>
              <a:t>주로 말할 때 많이 사용하는 표현이다</a:t>
            </a:r>
            <a:r>
              <a:rPr lang="en-US" altLang="ko-KR" dirty="0"/>
              <a:t>. </a:t>
            </a:r>
            <a:r>
              <a:rPr lang="ko-KR" altLang="en-US" dirty="0"/>
              <a:t>여기에서 </a:t>
            </a:r>
            <a:r>
              <a:rPr lang="en-US" altLang="ko-KR" dirty="0"/>
              <a:t>‘</a:t>
            </a:r>
            <a:r>
              <a:rPr lang="ko-KR" altLang="en-US" dirty="0"/>
              <a:t>같이</a:t>
            </a:r>
            <a:r>
              <a:rPr lang="en-US" altLang="ko-KR" dirty="0"/>
              <a:t>’</a:t>
            </a:r>
            <a:r>
              <a:rPr lang="ko-KR" altLang="en-US" dirty="0"/>
              <a:t>는 항상 사용해야 하는 것은 아니다</a:t>
            </a:r>
            <a:r>
              <a:rPr lang="en-US" altLang="ko-KR" dirty="0"/>
              <a:t>. 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dirty="0"/>
          </a:p>
          <a:p>
            <a:pPr marL="114300" indent="0">
              <a:buNone/>
            </a:pPr>
            <a:r>
              <a:rPr lang="en-US" altLang="ko-KR" sz="3200" dirty="0"/>
              <a:t>       N+ (</a:t>
            </a:r>
            <a:r>
              <a:rPr lang="ko-KR" altLang="en-US" sz="3200" dirty="0"/>
              <a:t>이</a:t>
            </a:r>
            <a:r>
              <a:rPr lang="en-US" altLang="ko-KR" sz="3200" dirty="0"/>
              <a:t>)</a:t>
            </a:r>
            <a:r>
              <a:rPr lang="ko-KR" altLang="en-US" sz="3200" dirty="0"/>
              <a:t>랑 </a:t>
            </a:r>
            <a:r>
              <a:rPr lang="en-US" altLang="ko-KR" sz="3200" dirty="0"/>
              <a:t>(</a:t>
            </a:r>
            <a:r>
              <a:rPr lang="ko-KR" altLang="en-US" sz="3200" dirty="0"/>
              <a:t>같이</a:t>
            </a:r>
            <a:r>
              <a:rPr lang="en-US" altLang="ko-KR" sz="3200" dirty="0"/>
              <a:t>)</a:t>
            </a:r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r>
              <a:rPr lang="ko-KR" altLang="en-US" dirty="0">
                <a:solidFill>
                  <a:srgbClr val="FF0000"/>
                </a:solidFill>
              </a:rPr>
              <a:t>받침 </a:t>
            </a:r>
            <a:r>
              <a:rPr lang="en-US" altLang="ko-KR" dirty="0">
                <a:solidFill>
                  <a:srgbClr val="FF0000"/>
                </a:solidFill>
              </a:rPr>
              <a:t>O </a:t>
            </a:r>
            <a:r>
              <a:rPr lang="en-US" altLang="ko-KR" dirty="0"/>
              <a:t>       </a:t>
            </a:r>
            <a:r>
              <a:rPr lang="ko-KR" altLang="en-US" dirty="0"/>
              <a:t>동</a:t>
            </a:r>
            <a:r>
              <a:rPr lang="ko-KR" altLang="en-US" dirty="0">
                <a:solidFill>
                  <a:srgbClr val="FF0000"/>
                </a:solidFill>
              </a:rPr>
              <a:t>생</a:t>
            </a:r>
            <a:r>
              <a:rPr lang="ko-KR" altLang="en-US" dirty="0"/>
              <a:t>         </a:t>
            </a:r>
            <a:r>
              <a:rPr lang="en-US" altLang="ko-KR" sz="3600" dirty="0"/>
              <a:t>+</a:t>
            </a:r>
            <a:r>
              <a:rPr lang="en-US" altLang="ko-KR" dirty="0"/>
              <a:t>         </a:t>
            </a:r>
            <a:r>
              <a:rPr lang="ko-KR" altLang="en-US" dirty="0"/>
              <a:t>이랑            </a:t>
            </a:r>
            <a:r>
              <a:rPr lang="en-US" altLang="ko-KR" sz="3600" dirty="0"/>
              <a:t>=</a:t>
            </a:r>
            <a:r>
              <a:rPr lang="en-US" altLang="ko-KR" dirty="0"/>
              <a:t>        </a:t>
            </a:r>
            <a:r>
              <a:rPr lang="ko-KR" altLang="en-US" dirty="0"/>
              <a:t>동생</a:t>
            </a:r>
            <a:r>
              <a:rPr lang="ko-KR" altLang="en-US" dirty="0">
                <a:solidFill>
                  <a:srgbClr val="FF0000"/>
                </a:solidFill>
              </a:rPr>
              <a:t>이랑</a:t>
            </a:r>
            <a:r>
              <a:rPr lang="en-US" altLang="ko-KR" dirty="0"/>
              <a:t>     </a:t>
            </a:r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r>
              <a:rPr lang="ko-KR" altLang="en-US" dirty="0">
                <a:solidFill>
                  <a:srgbClr val="00B050"/>
                </a:solidFill>
              </a:rPr>
              <a:t>받침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en-US" altLang="ko-KR" dirty="0"/>
              <a:t>         </a:t>
            </a:r>
            <a:r>
              <a:rPr lang="ko-KR" altLang="en-US" dirty="0"/>
              <a:t>엄</a:t>
            </a:r>
            <a:r>
              <a:rPr lang="ko-KR" altLang="en-US" dirty="0">
                <a:solidFill>
                  <a:srgbClr val="00B050"/>
                </a:solidFill>
              </a:rPr>
              <a:t>마</a:t>
            </a:r>
            <a:r>
              <a:rPr lang="ko-KR" altLang="en-US" dirty="0"/>
              <a:t>         </a:t>
            </a:r>
            <a:r>
              <a:rPr lang="en-US" altLang="ko-KR" sz="3600" dirty="0"/>
              <a:t>+</a:t>
            </a:r>
            <a:r>
              <a:rPr lang="en-US" altLang="ko-KR" dirty="0"/>
              <a:t> 	         </a:t>
            </a:r>
            <a:r>
              <a:rPr lang="ko-KR" altLang="en-US" dirty="0"/>
              <a:t>랑             </a:t>
            </a:r>
            <a:r>
              <a:rPr lang="en-US" altLang="ko-KR" sz="3600" dirty="0"/>
              <a:t>=</a:t>
            </a:r>
            <a:r>
              <a:rPr lang="en-US" altLang="ko-KR" dirty="0"/>
              <a:t>         </a:t>
            </a:r>
            <a:r>
              <a:rPr lang="ko-KR" altLang="en-US" dirty="0" err="1"/>
              <a:t>엄마</a:t>
            </a:r>
            <a:r>
              <a:rPr lang="ko-KR" altLang="en-US" dirty="0" err="1">
                <a:solidFill>
                  <a:srgbClr val="00B050"/>
                </a:solidFill>
              </a:rPr>
              <a:t>랑</a:t>
            </a:r>
            <a:endParaRPr lang="en-US" altLang="ko-KR" dirty="0">
              <a:solidFill>
                <a:srgbClr val="00B050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AAC615CC-9955-4AFA-B2FC-51D523A709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2302EC92-4CF8-4CD4-A5BC-00FCB3B2A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348" y="341609"/>
            <a:ext cx="5194242" cy="92057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AD425B02-3C0C-47D1-833E-EE57EBCEA191}"/>
              </a:ext>
            </a:extLst>
          </p:cNvPr>
          <p:cNvSpPr/>
          <p:nvPr/>
        </p:nvSpPr>
        <p:spPr>
          <a:xfrm>
            <a:off x="1266092" y="2993095"/>
            <a:ext cx="3704491" cy="675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61340243-26C2-42E1-9EF5-EC35BBE4D6E3}"/>
              </a:ext>
            </a:extLst>
          </p:cNvPr>
          <p:cNvSpPr/>
          <p:nvPr/>
        </p:nvSpPr>
        <p:spPr>
          <a:xfrm>
            <a:off x="4970584" y="4107773"/>
            <a:ext cx="1125415" cy="6717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4BC3E5B0-5CE8-4E31-A94C-FA20C9764ADD}"/>
              </a:ext>
            </a:extLst>
          </p:cNvPr>
          <p:cNvSpPr/>
          <p:nvPr/>
        </p:nvSpPr>
        <p:spPr>
          <a:xfrm>
            <a:off x="4970585" y="5268973"/>
            <a:ext cx="1125415" cy="6717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8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D3FB524-B96A-4CDE-8751-6916ACF65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497" y="-1"/>
            <a:ext cx="8364528" cy="6143049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78769" y="3126789"/>
            <a:ext cx="174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엄마랑 같이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38127" y="4163445"/>
            <a:ext cx="174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mtClean="0">
                <a:solidFill>
                  <a:srgbClr val="FF0000"/>
                </a:solidFill>
              </a:rPr>
              <a:t>동생이랑 </a:t>
            </a:r>
            <a:r>
              <a:rPr lang="ko-KR" altLang="en-US" sz="1600" dirty="0" smtClean="0">
                <a:solidFill>
                  <a:srgbClr val="FF0000"/>
                </a:solidFill>
              </a:rPr>
              <a:t>같이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40768" y="5330726"/>
            <a:ext cx="174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친구랑 같이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6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A7C76F77-119D-4142-9895-5923A9880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182943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786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AF35CCD-99EC-434E-A2AE-8ECDFC2D7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039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ㄹ까</a:t>
            </a:r>
            <a:r>
              <a:rPr lang="en-US" altLang="ko-KR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(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요</a:t>
            </a:r>
            <a:r>
              <a:rPr lang="en-US" altLang="ko-KR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)?</a:t>
            </a:r>
            <a:endParaRPr lang="en-US" sz="360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56BDF275-BC59-4CDF-A018-6D6BEBAAA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62374"/>
            <a:ext cx="10515600" cy="5014590"/>
          </a:xfrm>
          <a:ln w="12700">
            <a:solidFill>
              <a:srgbClr val="00B050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ko-KR" altLang="en-US" dirty="0"/>
              <a:t>동사</a:t>
            </a:r>
            <a:r>
              <a:rPr lang="en-US" altLang="ko-KR" dirty="0"/>
              <a:t>(verb) </a:t>
            </a:r>
            <a:r>
              <a:rPr lang="ko-KR" altLang="en-US" dirty="0"/>
              <a:t>뒤에 붙어서 상대방의 의견이나 제안을 할 때 사용한다</a:t>
            </a:r>
            <a:r>
              <a:rPr lang="en-US" altLang="ko-KR" dirty="0"/>
              <a:t>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dirty="0"/>
              <a:t>          V + 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ㄹ까요</a:t>
            </a:r>
            <a:endParaRPr lang="en-US" altLang="ko-KR" dirty="0"/>
          </a:p>
          <a:p>
            <a:pPr marL="114300" indent="0">
              <a:lnSpc>
                <a:spcPct val="150000"/>
              </a:lnSpc>
              <a:buNone/>
            </a:pPr>
            <a:endParaRPr lang="en-US" dirty="0"/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dirty="0">
                <a:solidFill>
                  <a:srgbClr val="FF0000"/>
                </a:solidFill>
              </a:rPr>
              <a:t>받침  </a:t>
            </a:r>
            <a:r>
              <a:rPr lang="en-US" altLang="ko-KR" dirty="0">
                <a:solidFill>
                  <a:srgbClr val="FF0000"/>
                </a:solidFill>
              </a:rPr>
              <a:t>O</a:t>
            </a:r>
            <a:r>
              <a:rPr lang="en-US" altLang="ko-KR" dirty="0"/>
              <a:t>       </a:t>
            </a:r>
            <a:r>
              <a:rPr lang="ko-KR" altLang="en-US" dirty="0">
                <a:solidFill>
                  <a:srgbClr val="FF0000"/>
                </a:solidFill>
              </a:rPr>
              <a:t>앉</a:t>
            </a:r>
            <a:r>
              <a:rPr lang="ko-KR" altLang="en-US" dirty="0"/>
              <a:t>다</a:t>
            </a:r>
            <a:r>
              <a:rPr lang="en-US" altLang="ko-KR" dirty="0"/>
              <a:t>	+   </a:t>
            </a:r>
            <a:r>
              <a:rPr lang="ko-KR" altLang="en-US" dirty="0" err="1"/>
              <a:t>을까요</a:t>
            </a:r>
            <a:r>
              <a:rPr lang="en-US" altLang="ko-KR" dirty="0"/>
              <a:t>     =    </a:t>
            </a:r>
            <a:r>
              <a:rPr lang="ko-KR" altLang="en-US" dirty="0"/>
              <a:t>앉</a:t>
            </a:r>
            <a:r>
              <a:rPr lang="ko-KR" altLang="en-US" dirty="0">
                <a:solidFill>
                  <a:srgbClr val="FF0000"/>
                </a:solidFill>
              </a:rPr>
              <a:t>을까요</a:t>
            </a:r>
            <a:r>
              <a:rPr lang="en-US" altLang="ko-KR" dirty="0"/>
              <a:t> 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dirty="0">
                <a:solidFill>
                  <a:srgbClr val="00B050"/>
                </a:solidFill>
              </a:rPr>
              <a:t>받침  </a:t>
            </a:r>
            <a:r>
              <a:rPr lang="en-US" altLang="ko-KR" dirty="0">
                <a:solidFill>
                  <a:srgbClr val="00B050"/>
                </a:solidFill>
              </a:rPr>
              <a:t>X        </a:t>
            </a:r>
            <a:r>
              <a:rPr lang="ko-KR" altLang="en-US" dirty="0"/>
              <a:t>야구</a:t>
            </a:r>
            <a:r>
              <a:rPr lang="ko-KR" altLang="en-US" dirty="0">
                <a:solidFill>
                  <a:srgbClr val="00B050"/>
                </a:solidFill>
              </a:rPr>
              <a:t>하</a:t>
            </a:r>
            <a:r>
              <a:rPr lang="ko-KR" altLang="en-US" dirty="0"/>
              <a:t>다  </a:t>
            </a:r>
            <a:r>
              <a:rPr lang="en-US" altLang="ko-KR" dirty="0"/>
              <a:t>+  </a:t>
            </a:r>
            <a:r>
              <a:rPr lang="ko-KR" altLang="en-US" dirty="0"/>
              <a:t>ㄹ까요    </a:t>
            </a:r>
            <a:r>
              <a:rPr lang="en-US" altLang="ko-KR" dirty="0"/>
              <a:t>=  </a:t>
            </a:r>
            <a:r>
              <a:rPr lang="ko-KR" altLang="en-US" dirty="0"/>
              <a:t>야구</a:t>
            </a:r>
            <a:r>
              <a:rPr lang="ko-KR" altLang="en-US" dirty="0">
                <a:solidFill>
                  <a:srgbClr val="00B050"/>
                </a:solidFill>
              </a:rPr>
              <a:t>할까요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90AA0BD9-77D1-4334-9097-02EC37B86D3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3BAA08B8-20C9-45F5-B201-E1E43E1105AE}"/>
              </a:ext>
            </a:extLst>
          </p:cNvPr>
          <p:cNvSpPr/>
          <p:nvPr/>
        </p:nvSpPr>
        <p:spPr>
          <a:xfrm>
            <a:off x="1527581" y="2238640"/>
            <a:ext cx="2842938" cy="9090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50800" dir="5400000" algn="ctr" rotWithShape="0">
                  <a:schemeClr val="accent1"/>
                </a:outerShdw>
              </a:effectLst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A273331F-4EDF-412D-9279-B381D44E387A}"/>
              </a:ext>
            </a:extLst>
          </p:cNvPr>
          <p:cNvCxnSpPr/>
          <p:nvPr/>
        </p:nvCxnSpPr>
        <p:spPr>
          <a:xfrm flipH="1">
            <a:off x="3130658" y="3828081"/>
            <a:ext cx="309966" cy="4813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xmlns="" id="{D08E23BC-9196-4B70-8957-E867FB36AC90}"/>
              </a:ext>
            </a:extLst>
          </p:cNvPr>
          <p:cNvCxnSpPr/>
          <p:nvPr/>
        </p:nvCxnSpPr>
        <p:spPr>
          <a:xfrm flipH="1">
            <a:off x="3890075" y="4633993"/>
            <a:ext cx="325464" cy="433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954F1229-A0F4-41D5-9ECF-64343F3BFBE6}"/>
              </a:ext>
            </a:extLst>
          </p:cNvPr>
          <p:cNvSpPr/>
          <p:nvPr/>
        </p:nvSpPr>
        <p:spPr>
          <a:xfrm>
            <a:off x="3890075" y="3828081"/>
            <a:ext cx="1394847" cy="5495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53FC780E-D1AC-4440-888A-7A7B656365CE}"/>
              </a:ext>
            </a:extLst>
          </p:cNvPr>
          <p:cNvSpPr/>
          <p:nvPr/>
        </p:nvSpPr>
        <p:spPr>
          <a:xfrm>
            <a:off x="4602997" y="4633993"/>
            <a:ext cx="1394847" cy="5495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4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25F8C1E-E562-4308-B3D2-C2C00DDB0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857" y="0"/>
            <a:ext cx="7590972" cy="6176727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2395" y="2689685"/>
            <a:ext cx="174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먹을까요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95621" y="3919770"/>
            <a:ext cx="174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갈까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7630" y="5149856"/>
            <a:ext cx="174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청소할까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A6C49B4-6889-4119-B992-8E89F630FB2D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81410">
                <a:srgbClr val="ABC0E4"/>
              </a:gs>
              <a:gs pos="4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문법 표현 </a:t>
            </a:r>
            <a:r>
              <a:rPr lang="en-US" altLang="ko-KR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-(</a:t>
            </a:r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으</a:t>
            </a:r>
            <a:r>
              <a:rPr lang="en-US" altLang="ko-KR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)</a:t>
            </a:r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ㄹ까</a:t>
            </a:r>
            <a:r>
              <a:rPr lang="en-US" altLang="ko-KR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(</a:t>
            </a:r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요</a:t>
            </a:r>
            <a:r>
              <a:rPr lang="en-US" altLang="ko-KR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)? </a:t>
            </a:r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의 예외</a:t>
            </a:r>
            <a:endParaRPr 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B0EFF758-EA21-40C6-9F7A-EBBC4AD46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166987" cy="4351338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ko-KR" altLang="en-US" b="1" dirty="0"/>
              <a:t>어간의 받침이 </a:t>
            </a:r>
            <a:r>
              <a:rPr lang="en-US" altLang="ko-KR" b="1" dirty="0"/>
              <a:t>‘</a:t>
            </a:r>
            <a:r>
              <a:rPr lang="ko-KR" altLang="en-US" b="1" dirty="0"/>
              <a:t>ㄹ</a:t>
            </a:r>
            <a:r>
              <a:rPr lang="en-US" altLang="ko-KR" b="1" dirty="0"/>
              <a:t>’ </a:t>
            </a:r>
            <a:r>
              <a:rPr lang="ko-KR" altLang="en-US" b="1" dirty="0" smtClean="0"/>
              <a:t>일 때는 </a:t>
            </a:r>
            <a:r>
              <a:rPr lang="en-US" altLang="ko-KR" b="1" dirty="0"/>
              <a:t>‘</a:t>
            </a:r>
            <a:r>
              <a:rPr lang="ko-KR" altLang="en-US" b="1" dirty="0"/>
              <a:t>ㄹ</a:t>
            </a:r>
            <a:r>
              <a:rPr lang="en-US" altLang="ko-KR" b="1" dirty="0"/>
              <a:t>‘</a:t>
            </a:r>
            <a:r>
              <a:rPr lang="ko-KR" altLang="en-US" b="1" dirty="0"/>
              <a:t>을 탈락시키고 </a:t>
            </a:r>
            <a:r>
              <a:rPr lang="en-US" altLang="ko-KR" b="1" dirty="0"/>
              <a:t>–’</a:t>
            </a:r>
            <a:r>
              <a:rPr lang="ko-KR" altLang="en-US" b="1" dirty="0"/>
              <a:t>ㄹ 까요</a:t>
            </a:r>
            <a:r>
              <a:rPr lang="en-US" altLang="ko-KR" b="1" dirty="0"/>
              <a:t>’</a:t>
            </a:r>
            <a:r>
              <a:rPr lang="ko-KR" altLang="en-US" b="1" dirty="0"/>
              <a:t>를 사용</a:t>
            </a:r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r>
              <a:rPr lang="ko-KR" altLang="en-US" dirty="0"/>
              <a:t>만</a:t>
            </a:r>
            <a:r>
              <a:rPr lang="ko-KR" altLang="en-US" dirty="0">
                <a:solidFill>
                  <a:srgbClr val="FF0000"/>
                </a:solidFill>
              </a:rPr>
              <a:t>들</a:t>
            </a:r>
            <a:r>
              <a:rPr lang="ko-KR" altLang="en-US" dirty="0"/>
              <a:t>다       </a:t>
            </a:r>
            <a:r>
              <a:rPr lang="en-US" altLang="ko-KR" dirty="0"/>
              <a:t>+   </a:t>
            </a:r>
            <a:r>
              <a:rPr lang="ko-KR" altLang="en-US" dirty="0"/>
              <a:t>ㄹ 까요   </a:t>
            </a:r>
            <a:r>
              <a:rPr lang="en-US" altLang="ko-KR" dirty="0"/>
              <a:t>= </a:t>
            </a:r>
            <a:r>
              <a:rPr lang="ko-KR" altLang="en-US" dirty="0"/>
              <a:t>만들까요           </a:t>
            </a:r>
            <a:endParaRPr lang="en-US" altLang="ko-KR" dirty="0"/>
          </a:p>
          <a:p>
            <a:pPr marL="114300" indent="0">
              <a:buNone/>
            </a:pPr>
            <a:endParaRPr lang="en-US" altLang="ko-KR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ko-KR" altLang="en-US" dirty="0">
                <a:solidFill>
                  <a:srgbClr val="FF0000"/>
                </a:solidFill>
              </a:rPr>
              <a:t>놀</a:t>
            </a:r>
            <a:r>
              <a:rPr lang="ko-KR" altLang="en-US" dirty="0"/>
              <a:t>다          </a:t>
            </a:r>
            <a:r>
              <a:rPr lang="en-US" altLang="ko-KR" dirty="0"/>
              <a:t>  +  </a:t>
            </a:r>
            <a:r>
              <a:rPr lang="ko-KR" altLang="en-US" dirty="0"/>
              <a:t>ㄹ 까요    </a:t>
            </a:r>
            <a:r>
              <a:rPr lang="en-US" altLang="ko-KR" dirty="0" smtClean="0"/>
              <a:t>= </a:t>
            </a:r>
            <a:r>
              <a:rPr lang="ko-KR" altLang="en-US" dirty="0"/>
              <a:t>놀까요</a:t>
            </a:r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r>
              <a:rPr lang="ko-KR" altLang="en-US" dirty="0">
                <a:solidFill>
                  <a:srgbClr val="FF0000"/>
                </a:solidFill>
              </a:rPr>
              <a:t>들</a:t>
            </a:r>
            <a:r>
              <a:rPr lang="ko-KR" altLang="en-US" dirty="0"/>
              <a:t>다            </a:t>
            </a:r>
            <a:r>
              <a:rPr lang="en-US" altLang="ko-KR" dirty="0"/>
              <a:t>+   </a:t>
            </a:r>
            <a:r>
              <a:rPr lang="ko-KR" altLang="en-US" dirty="0"/>
              <a:t>ㄹ 까요    </a:t>
            </a:r>
            <a:r>
              <a:rPr lang="en-US" altLang="ko-KR" dirty="0" smtClean="0"/>
              <a:t>= </a:t>
            </a:r>
            <a:r>
              <a:rPr lang="ko-KR" altLang="en-US" dirty="0"/>
              <a:t>들까요</a:t>
            </a:r>
            <a:endParaRPr lang="en-US" altLang="ko-KR" dirty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D0B68F54-E037-409A-9A28-BCE9EA6414C3}"/>
              </a:ext>
            </a:extLst>
          </p:cNvPr>
          <p:cNvCxnSpPr/>
          <p:nvPr/>
        </p:nvCxnSpPr>
        <p:spPr>
          <a:xfrm flipH="1">
            <a:off x="1725563" y="2949673"/>
            <a:ext cx="339213" cy="4277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DD8F0A76-2D32-4E89-86DD-7DCC555BF257}"/>
              </a:ext>
            </a:extLst>
          </p:cNvPr>
          <p:cNvCxnSpPr/>
          <p:nvPr/>
        </p:nvCxnSpPr>
        <p:spPr>
          <a:xfrm flipH="1">
            <a:off x="1415845" y="4026307"/>
            <a:ext cx="309716" cy="36871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1EEFA094-7CDF-4D49-8835-62A48F22B880}"/>
              </a:ext>
            </a:extLst>
          </p:cNvPr>
          <p:cNvCxnSpPr>
            <a:cxnSpLocks/>
          </p:cNvCxnSpPr>
          <p:nvPr/>
        </p:nvCxnSpPr>
        <p:spPr>
          <a:xfrm flipH="1">
            <a:off x="1393728" y="5088203"/>
            <a:ext cx="243345" cy="2654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xmlns="" id="{704917F0-C6AC-404B-A582-79A29515483A}"/>
              </a:ext>
            </a:extLst>
          </p:cNvPr>
          <p:cNvCxnSpPr/>
          <p:nvPr/>
        </p:nvCxnSpPr>
        <p:spPr>
          <a:xfrm flipH="1">
            <a:off x="1415845" y="3156151"/>
            <a:ext cx="309716" cy="206477"/>
          </a:xfrm>
          <a:prstGeom prst="line">
            <a:avLst/>
          </a:prstGeom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xmlns="" id="{F68291FB-11C0-4E18-BB43-3AD038168E84}"/>
              </a:ext>
            </a:extLst>
          </p:cNvPr>
          <p:cNvCxnSpPr/>
          <p:nvPr/>
        </p:nvCxnSpPr>
        <p:spPr>
          <a:xfrm flipH="1">
            <a:off x="1017639" y="4178271"/>
            <a:ext cx="383458" cy="21674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xmlns="" id="{8C06B42C-7943-483F-A476-B29DB74AF55A}"/>
              </a:ext>
            </a:extLst>
          </p:cNvPr>
          <p:cNvCxnSpPr/>
          <p:nvPr/>
        </p:nvCxnSpPr>
        <p:spPr>
          <a:xfrm flipH="1">
            <a:off x="1017640" y="5265171"/>
            <a:ext cx="324465" cy="17791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4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85C7993D-B272-418A-B00F-8CC53CA80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23999"/>
            <a:ext cx="10515600" cy="4652964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1)   A: </a:t>
            </a:r>
            <a:r>
              <a:rPr lang="ko-KR" altLang="en-US" dirty="0" err="1"/>
              <a:t>엄마랑</a:t>
            </a:r>
            <a:r>
              <a:rPr lang="ko-KR" altLang="en-US" dirty="0"/>
              <a:t> 같이 케이크를                                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r>
              <a:rPr lang="en-US" dirty="0"/>
              <a:t>      B : </a:t>
            </a:r>
            <a:r>
              <a:rPr lang="ko-KR" altLang="en-US" dirty="0"/>
              <a:t>네</a:t>
            </a:r>
            <a:r>
              <a:rPr lang="en-US" altLang="ko-KR" dirty="0"/>
              <a:t>! </a:t>
            </a:r>
            <a:r>
              <a:rPr lang="ko-KR" altLang="en-US" dirty="0"/>
              <a:t>같이 만들어요</a:t>
            </a:r>
            <a:r>
              <a:rPr lang="en-US" altLang="ko-KR" dirty="0"/>
              <a:t>.</a:t>
            </a:r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r>
              <a:rPr lang="en-US" altLang="ko-KR" dirty="0"/>
              <a:t>2) A: </a:t>
            </a:r>
            <a:r>
              <a:rPr lang="ko-KR" altLang="en-US" dirty="0"/>
              <a:t>우리 뭘 가지고                                 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r>
              <a:rPr lang="en-US" altLang="ko-KR" dirty="0"/>
              <a:t>    B : </a:t>
            </a:r>
            <a:r>
              <a:rPr lang="ko-KR" altLang="en-US" dirty="0"/>
              <a:t>장난감을 가지고 놀아요</a:t>
            </a:r>
            <a:r>
              <a:rPr lang="en-US" altLang="ko-KR" dirty="0"/>
              <a:t>.</a:t>
            </a:r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r>
              <a:rPr lang="en-US" altLang="ko-KR" dirty="0"/>
              <a:t>3) A: </a:t>
            </a:r>
            <a:r>
              <a:rPr lang="ko-KR" altLang="en-US" dirty="0"/>
              <a:t>상자가 무거운데 같이                               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r>
              <a:rPr lang="en-US" altLang="ko-KR" dirty="0"/>
              <a:t>    B : </a:t>
            </a:r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같이 들어요</a:t>
            </a:r>
            <a:r>
              <a:rPr lang="en-US" altLang="ko-KR" dirty="0"/>
              <a:t>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8C605279-1E3F-46C8-A04B-773767503D0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42A6D1F0-C3D7-4D9D-9ECC-6B1405308F97}"/>
              </a:ext>
            </a:extLst>
          </p:cNvPr>
          <p:cNvCxnSpPr/>
          <p:nvPr/>
        </p:nvCxnSpPr>
        <p:spPr>
          <a:xfrm>
            <a:off x="5394960" y="2407920"/>
            <a:ext cx="24688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42F8365-EAEB-4398-8331-57D649463C03}"/>
              </a:ext>
            </a:extLst>
          </p:cNvPr>
          <p:cNvSpPr txBox="1"/>
          <p:nvPr/>
        </p:nvSpPr>
        <p:spPr>
          <a:xfrm>
            <a:off x="1402080" y="838200"/>
            <a:ext cx="5319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ko-KR" altLang="en-US" sz="3200" dirty="0"/>
              <a:t>다음 문제도 </a:t>
            </a:r>
            <a:r>
              <a:rPr lang="ko-KR" altLang="en-US" sz="3200" dirty="0" smtClean="0"/>
              <a:t>풀어 봅시다</a:t>
            </a:r>
            <a:r>
              <a:rPr lang="en-US" altLang="ko-KR" sz="3200" dirty="0"/>
              <a:t>. </a:t>
            </a:r>
            <a:endParaRPr lang="en-US" sz="3200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5A66F8CB-5EAC-4750-A4F2-E0F936F7291B}"/>
              </a:ext>
            </a:extLst>
          </p:cNvPr>
          <p:cNvCxnSpPr/>
          <p:nvPr/>
        </p:nvCxnSpPr>
        <p:spPr>
          <a:xfrm>
            <a:off x="4251960" y="3779520"/>
            <a:ext cx="24688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6BB2998E-1FF4-40E3-8864-7EA9048B3AC7}"/>
              </a:ext>
            </a:extLst>
          </p:cNvPr>
          <p:cNvCxnSpPr/>
          <p:nvPr/>
        </p:nvCxnSpPr>
        <p:spPr>
          <a:xfrm>
            <a:off x="5250991" y="5334000"/>
            <a:ext cx="24688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A4C3786-6CFE-4EE4-B263-FA5D058AE2E9}"/>
              </a:ext>
            </a:extLst>
          </p:cNvPr>
          <p:cNvSpPr txBox="1"/>
          <p:nvPr/>
        </p:nvSpPr>
        <p:spPr>
          <a:xfrm flipH="1">
            <a:off x="5669278" y="2009895"/>
            <a:ext cx="1600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만들까요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9EF6100-FC23-410C-BD42-A1210DE82BD9}"/>
              </a:ext>
            </a:extLst>
          </p:cNvPr>
          <p:cNvSpPr txBox="1"/>
          <p:nvPr/>
        </p:nvSpPr>
        <p:spPr>
          <a:xfrm>
            <a:off x="4770120" y="3291840"/>
            <a:ext cx="1325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놀까요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6A0FFEB-4C04-4B9B-89A4-7A088D94E941}"/>
              </a:ext>
            </a:extLst>
          </p:cNvPr>
          <p:cNvSpPr txBox="1"/>
          <p:nvPr/>
        </p:nvSpPr>
        <p:spPr>
          <a:xfrm>
            <a:off x="5974080" y="489204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들까요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0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0FF0B73-2492-4E7F-98C3-008A2FD2C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1318" y="0"/>
            <a:ext cx="8589364" cy="6019442"/>
          </a:xfrm>
          <a:prstGeom prst="rect">
            <a:avLst/>
          </a:prstGeom>
        </p:spPr>
      </p:pic>
      <p:pic>
        <p:nvPicPr>
          <p:cNvPr id="3" name="Track 027">
            <a:hlinkClick r:id="" action="ppaction://media"/>
            <a:extLst>
              <a:ext uri="{FF2B5EF4-FFF2-40B4-BE49-F238E27FC236}">
                <a16:creationId xmlns:a16="http://schemas.microsoft.com/office/drawing/2014/main" xmlns="" id="{7FC236FA-A16C-47A9-8BF8-976DED6AA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3888" y="987210"/>
            <a:ext cx="609600" cy="60960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effectLst>
            <a:glow rad="139700">
              <a:srgbClr val="FFFF00">
                <a:alpha val="40000"/>
              </a:srgbClr>
            </a:glow>
          </a:effectLst>
        </p:spPr>
      </p:pic>
      <p:sp>
        <p:nvSpPr>
          <p:cNvPr id="4" name="Oval 3"/>
          <p:cNvSpPr/>
          <p:nvPr/>
        </p:nvSpPr>
        <p:spPr>
          <a:xfrm>
            <a:off x="3111557" y="2891585"/>
            <a:ext cx="320984" cy="3209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250425" y="4475375"/>
            <a:ext cx="265276" cy="2411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ultiply 6"/>
          <p:cNvSpPr/>
          <p:nvPr/>
        </p:nvSpPr>
        <p:spPr>
          <a:xfrm>
            <a:off x="7209838" y="4089166"/>
            <a:ext cx="346450" cy="346449"/>
          </a:xfrm>
          <a:prstGeom prst="mathMultiply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ultiply 7"/>
          <p:cNvSpPr/>
          <p:nvPr/>
        </p:nvSpPr>
        <p:spPr>
          <a:xfrm>
            <a:off x="7242960" y="4758404"/>
            <a:ext cx="346450" cy="346449"/>
          </a:xfrm>
          <a:prstGeom prst="mathMultiply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6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7A00EB5-1053-4629-8B60-C0BB7DA6B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203" y="104931"/>
            <a:ext cx="9953469" cy="607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94000">
              <a:srgbClr val="ACC1E5"/>
            </a:gs>
            <a:gs pos="100000">
              <a:srgbClr val="ADC2E5"/>
            </a:gs>
            <a:gs pos="100000">
              <a:srgbClr val="AFC3E6"/>
            </a:gs>
            <a:gs pos="99000">
              <a:srgbClr val="B9CBE9"/>
            </a:gs>
            <a:gs pos="24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0000" lnSpcReduction="20000"/>
          </a:bodyPr>
          <a:lstStyle/>
          <a:p>
            <a:pPr marL="114300" indent="0"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활동들을 </a:t>
            </a:r>
            <a:endParaRPr lang="en-US" altLang="ko-KR" sz="3400" dirty="0"/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   </a:t>
            </a:r>
            <a:r>
              <a:rPr lang="ko-KR" altLang="en-US" sz="3400" dirty="0"/>
              <a:t>제시하기 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사용 </a:t>
            </a:r>
            <a:endParaRPr lang="en-US" altLang="ko-KR" sz="3400" dirty="0"/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   </a:t>
            </a:r>
            <a:r>
              <a:rPr lang="ko-KR" altLang="en-US" sz="3400" dirty="0" err="1"/>
              <a:t>하셔도</a:t>
            </a:r>
            <a:r>
              <a:rPr lang="ko-KR" altLang="en-US" sz="3400" dirty="0"/>
              <a:t> 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화상</a:t>
            </a:r>
            <a:r>
              <a:rPr lang="en-US" altLang="ko-KR" sz="3400" dirty="0"/>
              <a:t>app</a:t>
            </a:r>
            <a:r>
              <a:rPr lang="ko-KR" altLang="en-US" sz="3400" dirty="0"/>
              <a:t>을 통해 수업을 하시는 선생님들께서도 계시지만    </a:t>
            </a:r>
            <a:endParaRPr lang="en-US" altLang="ko-KR" sz="3400" dirty="0"/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sz="3400" dirty="0"/>
              <a:t>      파워포인트에 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 </a:t>
            </a:r>
            <a:endParaRPr lang="en-US" altLang="ko-KR" sz="3400" dirty="0"/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  </a:t>
            </a:r>
            <a:r>
              <a:rPr lang="ko-KR" altLang="en-US" sz="3400" dirty="0"/>
              <a:t>활용에 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:a16="http://schemas.microsoft.com/office/drawing/2014/main" xmlns="" id="{2A6DB271-6E95-4C8D-BCEA-EC32FBDFB050}"/>
              </a:ext>
            </a:extLst>
          </p:cNvPr>
          <p:cNvSpPr/>
          <p:nvPr/>
        </p:nvSpPr>
        <p:spPr>
          <a:xfrm>
            <a:off x="838200" y="3872398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:a16="http://schemas.microsoft.com/office/drawing/2014/main" xmlns="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8879F56-C0A4-41C7-AB3A-37730E024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938" y="-21085"/>
            <a:ext cx="7971880" cy="620402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4276666" y="4168756"/>
            <a:ext cx="45436" cy="3010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590476" y="4116694"/>
            <a:ext cx="2241151" cy="466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590476" y="4157397"/>
            <a:ext cx="2263869" cy="3578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05670" y="2782957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할머니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9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63D8561-5352-47FD-88F6-BD9A027A0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997" y="0"/>
            <a:ext cx="9458793" cy="604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3C3A33C-508E-45C8-A050-BF3263F1E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921115" cy="61829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온라인 미디어 3" title="￪ﾵﾐ￪ﾳﾼ￬ﾄﾜ ￫ﾏﾙ￬ﾚﾔ - ￫ﾈﾈ￫ﾈﾈ￫ﾈﾈ">
            <a:hlinkClick r:id="" action="ppaction://media"/>
            <a:extLst>
              <a:ext uri="{FF2B5EF4-FFF2-40B4-BE49-F238E27FC236}">
                <a16:creationId xmlns:a16="http://schemas.microsoft.com/office/drawing/2014/main" xmlns="" id="{06D6345F-3ACF-4210-AD05-5916D12798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921115" y="0"/>
            <a:ext cx="6288373" cy="61829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737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C0418F2-0EA0-43FD-AF88-3D5E18A05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1" y="1"/>
            <a:ext cx="12162768" cy="61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1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56A2DC3-81FC-479C-B4E8-3E1D2F6A9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680" y="0"/>
            <a:ext cx="8839200" cy="6182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84174" y="562271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눈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4174" y="1362134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4174" y="2076805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FF0000"/>
                </a:solidFill>
              </a:rPr>
              <a:t>입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4174" y="2898287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173" y="5566707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56981" y="377605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머리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04919" y="1362134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2857" y="2216027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FF0000"/>
                </a:solidFill>
              </a:rPr>
              <a:t>목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85990" y="4773785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다리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7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EED80F6-E35A-4F73-91F9-AF1D36F4F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560" y="0"/>
            <a:ext cx="10180320" cy="6182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21895" y="4728349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FF0000"/>
                </a:solidFill>
              </a:rPr>
              <a:t>아빠랑 같이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40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CFF5D46-D794-4642-8878-2225B033D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742" y="0"/>
            <a:ext cx="9290515" cy="6186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82342" y="798133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FF0000"/>
                </a:solidFill>
              </a:rPr>
              <a:t>친구랑 </a:t>
            </a:r>
            <a:r>
              <a:rPr lang="ko-KR" altLang="en-US" dirty="0" smtClean="0">
                <a:solidFill>
                  <a:srgbClr val="FF0000"/>
                </a:solidFill>
              </a:rPr>
              <a:t>같이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6644" y="2949735"/>
            <a:ext cx="1927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선생님이랑 같이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6644" y="5141843"/>
            <a:ext cx="1927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할머니랑 같이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01EA6F7-7609-403C-86AD-A21436324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693"/>
            <a:ext cx="6378082" cy="613825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A816C59-5C63-4AB0-851B-8D86D9961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490" y="0"/>
            <a:ext cx="6106510" cy="61829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4862" y="4041129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만날까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21550" y="462096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읽을까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21549" y="2676156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공부할까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30879" y="4867662"/>
            <a:ext cx="15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먹을까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7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dirty="0"/>
              <a:t> 숙제 예시</a:t>
            </a:r>
            <a:endParaRPr dirty="0"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445797"/>
            <a:ext cx="10515600" cy="463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1) </a:t>
            </a:r>
            <a:r>
              <a:rPr lang="ko-KR" altLang="en-US" dirty="0"/>
              <a:t>워크북 단원 </a:t>
            </a:r>
            <a:r>
              <a:rPr lang="en-US" altLang="ko-KR" dirty="0"/>
              <a:t>10</a:t>
            </a:r>
            <a:r>
              <a:rPr lang="ko-KR" altLang="en-US" dirty="0"/>
              <a:t>과 하기</a:t>
            </a:r>
            <a:endParaRPr lang="en-US" altLang="ko-KR" dirty="0"/>
          </a:p>
          <a:p>
            <a:pPr marL="228600" indent="-50800">
              <a:lnSpc>
                <a:spcPct val="150000"/>
              </a:lnSpc>
              <a:buSzPts val="2800"/>
              <a:buNone/>
            </a:pPr>
            <a:r>
              <a:rPr lang="en-US" dirty="0"/>
              <a:t>2) Quizlet 10</a:t>
            </a:r>
            <a:r>
              <a:rPr lang="ko-KR" altLang="en-US" dirty="0"/>
              <a:t>과 어휘 복습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https://quizlet.com/class/14390245/</a:t>
            </a:r>
            <a:endParaRPr lang="en-US" dirty="0"/>
          </a:p>
          <a:p>
            <a:pPr marL="228600" indent="-50800">
              <a:lnSpc>
                <a:spcPct val="150000"/>
              </a:lnSpc>
              <a:buSzPts val="2800"/>
              <a:buNone/>
            </a:pPr>
            <a:r>
              <a:rPr lang="en-US" altLang="ko-KR" dirty="0"/>
              <a:t>3) Quizizz</a:t>
            </a:r>
            <a:r>
              <a:rPr lang="ko-KR" altLang="en-US" dirty="0"/>
              <a:t>을 통한 </a:t>
            </a:r>
            <a:r>
              <a:rPr lang="en-US" altLang="ko-KR" dirty="0"/>
              <a:t>10</a:t>
            </a:r>
            <a:r>
              <a:rPr lang="ko-KR" altLang="en-US" dirty="0"/>
              <a:t>과 어휘 </a:t>
            </a:r>
            <a:r>
              <a:rPr lang="ko-KR" altLang="en-US" dirty="0" smtClean="0"/>
              <a:t>게임해 보기</a:t>
            </a:r>
            <a:endParaRPr lang="en-US" altLang="ko-KR" dirty="0"/>
          </a:p>
          <a:p>
            <a:pPr marL="228600" indent="-50800">
              <a:buSzPts val="2800"/>
              <a:buNone/>
            </a:pPr>
            <a:r>
              <a:rPr lang="en-US" altLang="ko-KR" dirty="0">
                <a:hlinkClick r:id="rId4"/>
              </a:rPr>
              <a:t>https://quizizz.com/join/quiz/5ea07c3009184e001c00dd56/start?studentShare=true</a:t>
            </a:r>
            <a:endParaRPr lang="en-US" altLang="ko-KR" dirty="0"/>
          </a:p>
          <a:p>
            <a:pPr marL="228600" indent="-50800">
              <a:lnSpc>
                <a:spcPct val="150000"/>
              </a:lnSpc>
              <a:buSzPts val="2800"/>
              <a:buNone/>
            </a:pPr>
            <a:r>
              <a:rPr lang="en-US" altLang="ko-KR" dirty="0"/>
              <a:t>4)</a:t>
            </a:r>
            <a:r>
              <a:rPr lang="ko-KR" altLang="en-US" dirty="0"/>
              <a:t>동화 원고지 따라 </a:t>
            </a:r>
            <a:r>
              <a:rPr lang="ko-KR" altLang="en-US" dirty="0" smtClean="0"/>
              <a:t>쓰기 </a:t>
            </a:r>
            <a:r>
              <a:rPr lang="en-US" altLang="ko-KR" dirty="0" smtClean="0"/>
              <a:t>(</a:t>
            </a:r>
            <a:r>
              <a:rPr lang="ko-KR" altLang="en-US" dirty="0"/>
              <a:t>학생들에게 따로 첨부해서 </a:t>
            </a:r>
            <a:r>
              <a:rPr lang="ko-KR" altLang="en-US" dirty="0" smtClean="0"/>
              <a:t>보내 줍니다</a:t>
            </a:r>
            <a:r>
              <a:rPr lang="en-US" altLang="ko-KR" dirty="0"/>
              <a:t>)</a:t>
            </a:r>
          </a:p>
          <a:p>
            <a:pPr marL="228600" indent="-50800">
              <a:lnSpc>
                <a:spcPct val="150000"/>
              </a:lnSpc>
              <a:buSzPts val="2800"/>
              <a:buNone/>
            </a:pPr>
            <a:r>
              <a:rPr lang="en-US" altLang="ko-KR" dirty="0"/>
              <a:t>5) </a:t>
            </a:r>
            <a:r>
              <a:rPr lang="ko-KR" altLang="en-US" dirty="0"/>
              <a:t>받아쓰기 </a:t>
            </a:r>
            <a:r>
              <a:rPr lang="ko-KR" altLang="en-US" dirty="0" smtClean="0"/>
              <a:t>공부하기 </a:t>
            </a:r>
            <a:r>
              <a:rPr lang="en-US" altLang="ko-KR" dirty="0" smtClean="0"/>
              <a:t>(</a:t>
            </a:r>
            <a:r>
              <a:rPr lang="en-US" altLang="ko-KR" dirty="0"/>
              <a:t>10</a:t>
            </a:r>
            <a:r>
              <a:rPr lang="ko-KR" altLang="en-US" dirty="0"/>
              <a:t>단원 읽기에 나오는 문장 </a:t>
            </a:r>
            <a:r>
              <a:rPr lang="en-US" altLang="ko-KR" dirty="0"/>
              <a:t>1~2</a:t>
            </a:r>
            <a:r>
              <a:rPr lang="ko-KR" altLang="en-US" dirty="0"/>
              <a:t>개 혹은 어휘</a:t>
            </a:r>
            <a:r>
              <a:rPr lang="en-US" altLang="ko-KR" dirty="0"/>
              <a:t>)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684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/>
              <a:t>매주 수업 시간 혹은 숙제로 짧은 동화를 읽고 동화를 원고지에 </a:t>
            </a:r>
            <a:endParaRPr lang="en-US" altLang="ko-KR" dirty="0"/>
          </a:p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/>
              <a:t>     </a:t>
            </a:r>
            <a:r>
              <a:rPr lang="ko-KR" altLang="en-US" dirty="0"/>
              <a:t>따라 써 보기</a:t>
            </a:r>
            <a:endParaRPr lang="en-US" altLang="ko-KR" dirty="0"/>
          </a:p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역사동화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동영상을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질문에 </a:t>
            </a:r>
            <a:r>
              <a:rPr lang="ko-KR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답해 보기  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altLang="ko-KR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</a:t>
            </a: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xmlns="" id="{A628042C-56F7-49AF-9BC3-42179D4A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한국어 교재 외 수업 자료 </a:t>
            </a:r>
            <a:r>
              <a:rPr lang="en-US" altLang="ko-KR" dirty="0"/>
              <a:t>(optional)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19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227098-FF03-44E7-9BA6-F70F34702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" y="154745"/>
            <a:ext cx="11324492" cy="1535943"/>
          </a:xfrm>
          <a:solidFill>
            <a:schemeClr val="tx2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2800" b="1" dirty="0"/>
              <a:t>Warm-up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options</a:t>
            </a:r>
            <a:endParaRPr lang="en-US" sz="2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796059-115F-475F-B9AE-BC2CBBD2E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486275"/>
          </a:xfrm>
          <a:gradFill>
            <a:gsLst>
              <a:gs pos="40000">
                <a:schemeClr val="bg1">
                  <a:lumMod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401638" indent="-287338">
              <a:lnSpc>
                <a:spcPct val="100000"/>
              </a:lnSpc>
              <a:buNone/>
            </a:pPr>
            <a:r>
              <a:rPr lang="en-US" sz="2400" dirty="0"/>
              <a:t>1)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</a:t>
            </a:r>
            <a:r>
              <a:rPr lang="ko-KR" altLang="en-US" sz="2400" dirty="0" smtClean="0"/>
              <a:t>뭐 했는지 이야기해 보기</a:t>
            </a:r>
            <a:endParaRPr lang="en-US" altLang="ko-KR" sz="2400" dirty="0"/>
          </a:p>
          <a:p>
            <a:pPr marL="401638" indent="-287338">
              <a:lnSpc>
                <a:spcPct val="100000"/>
              </a:lnSpc>
              <a:buNone/>
            </a:pPr>
            <a:endParaRPr lang="en-US" sz="2400" dirty="0"/>
          </a:p>
          <a:p>
            <a:pPr marL="401638" indent="-287338">
              <a:lnSpc>
                <a:spcPct val="100000"/>
              </a:lnSpc>
              <a:buNone/>
            </a:pPr>
            <a:r>
              <a:rPr lang="en-US" sz="2400" dirty="0"/>
              <a:t>2) 9</a:t>
            </a:r>
            <a:r>
              <a:rPr lang="ko-KR" altLang="en-US" sz="2400" dirty="0"/>
              <a:t>단원에 나온 어휘 및 쉬운 문장 </a:t>
            </a:r>
            <a:r>
              <a:rPr lang="ko-KR" altLang="en-US" sz="2400" dirty="0" smtClean="0"/>
              <a:t>받아쓰기 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</a:p>
          <a:p>
            <a:pPr marL="401638" indent="-287338">
              <a:lnSpc>
                <a:spcPct val="100000"/>
              </a:lnSpc>
              <a:buNone/>
            </a:pPr>
            <a:r>
              <a:rPr lang="en-US" altLang="ko-KR" sz="2400" dirty="0"/>
              <a:t>3)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9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</a:p>
          <a:p>
            <a:pPr marL="858838" lvl="2" indent="-287338">
              <a:lnSpc>
                <a:spcPct val="100000"/>
              </a:lnSpc>
              <a:buNone/>
            </a:pPr>
            <a:r>
              <a:rPr lang="en-US" dirty="0">
                <a:hlinkClick r:id="rId2"/>
              </a:rPr>
              <a:t>https://quizlet.com/class/14390245/</a:t>
            </a:r>
            <a:endParaRPr lang="en-US" dirty="0"/>
          </a:p>
          <a:p>
            <a:pPr marL="401638" indent="-287338">
              <a:lnSpc>
                <a:spcPct val="100000"/>
              </a:lnSpc>
              <a:buNone/>
            </a:pPr>
            <a:r>
              <a:rPr lang="en-US" altLang="ko-KR" sz="2400" dirty="0"/>
              <a:t>4) </a:t>
            </a:r>
            <a:r>
              <a:rPr lang="ko-KR" altLang="en-US" sz="2400" dirty="0"/>
              <a:t>오늘의 속담</a:t>
            </a:r>
            <a:endParaRPr lang="en-US" altLang="ko-KR" sz="2400" dirty="0"/>
          </a:p>
          <a:p>
            <a:pPr marL="401638" indent="-287338">
              <a:lnSpc>
                <a:spcPct val="100000"/>
              </a:lnSpc>
              <a:buNone/>
            </a:pPr>
            <a:r>
              <a:rPr lang="ko-KR" altLang="en-US" sz="2400" dirty="0" smtClean="0"/>
              <a:t>   매주 </a:t>
            </a:r>
            <a:r>
              <a:rPr lang="ko-KR" altLang="en-US" sz="2400" dirty="0"/>
              <a:t>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96B545DA-3731-4F73-BA77-85129124A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160" y="1"/>
            <a:ext cx="6777111" cy="6858000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E817046-3375-4D8F-B1F7-AFDFEA5A8426}"/>
              </a:ext>
            </a:extLst>
          </p:cNvPr>
          <p:cNvSpPr txBox="1"/>
          <p:nvPr/>
        </p:nvSpPr>
        <p:spPr>
          <a:xfrm>
            <a:off x="9200271" y="436098"/>
            <a:ext cx="2813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출처</a:t>
            </a:r>
            <a:r>
              <a:rPr lang="en-US" altLang="ko-KR" dirty="0"/>
              <a:t>: “</a:t>
            </a:r>
            <a:r>
              <a:rPr lang="ko-KR" altLang="en-US" dirty="0"/>
              <a:t>한글학교 </a:t>
            </a:r>
            <a:r>
              <a:rPr lang="ko-KR" altLang="en-US" dirty="0" err="1"/>
              <a:t>학생용</a:t>
            </a:r>
            <a:r>
              <a:rPr lang="ko-KR" altLang="en-US" dirty="0"/>
              <a:t> 동화로 배우는 한국어</a:t>
            </a:r>
            <a:r>
              <a:rPr lang="en-US" altLang="ko-KR" dirty="0"/>
              <a:t>”</a:t>
            </a:r>
          </a:p>
          <a:p>
            <a:r>
              <a:rPr lang="en-US" dirty="0"/>
              <a:t>(</a:t>
            </a:r>
            <a:r>
              <a:rPr lang="ko-KR" altLang="en-US" dirty="0"/>
              <a:t>재외동포교육진흥재단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7FD44AE-B60A-493E-940E-8A3478AB7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120" y="0"/>
            <a:ext cx="6339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1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74DD525-580E-498E-A774-AA03480D25B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57BA76B1-2647-442E-8380-780AE14BF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4" y="0"/>
            <a:ext cx="6210885" cy="618294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D5136427-344B-4253-BBEF-3E5C5E13C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41121"/>
            <a:ext cx="6058486" cy="482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3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xmlns="" id="{78989D93-F8D3-4EE0-B559-718F914167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1062D9B-EA19-43C7-8B7F-E0DEDC2C8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38482" cy="6182943"/>
          </a:xfrm>
          <a:prstGeom prst="rect">
            <a:avLst/>
          </a:prstGeom>
          <a:ln>
            <a:solidFill>
              <a:schemeClr val="dk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D77E8CE-E061-42E5-A750-DA3B17E9B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482" y="0"/>
            <a:ext cx="5853518" cy="6136274"/>
          </a:xfrm>
          <a:prstGeom prst="rect">
            <a:avLst/>
          </a:prstGeom>
          <a:ln>
            <a:solidFill>
              <a:schemeClr val="dk1"/>
            </a:solidFill>
          </a:ln>
        </p:spPr>
      </p:pic>
    </p:spTree>
    <p:extLst>
      <p:ext uri="{BB962C8B-B14F-4D97-AF65-F5344CB8AC3E}">
        <p14:creationId xmlns:p14="http://schemas.microsoft.com/office/powerpoint/2010/main" val="82604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A8EDB79-A435-418F-ACDD-41CBF3507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4431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effectLst>
                  <a:outerShdw blurRad="50800" dist="50800" dir="5400000" algn="ctr" rotWithShape="0">
                    <a:schemeClr val="bg2"/>
                  </a:outerShdw>
                </a:effectLst>
              </a:rPr>
              <a:t>역사동화</a:t>
            </a:r>
            <a:r>
              <a:rPr lang="en-US" altLang="ko-KR" dirty="0">
                <a:effectLst>
                  <a:outerShdw blurRad="50800" dist="50800" dir="5400000" algn="ctr" rotWithShape="0">
                    <a:schemeClr val="bg2"/>
                  </a:outerShdw>
                </a:effectLst>
              </a:rPr>
              <a:t>: “</a:t>
            </a:r>
            <a:r>
              <a:rPr lang="ko-KR" altLang="en-US" dirty="0">
                <a:effectLst>
                  <a:outerShdw blurRad="50800" dist="50800" dir="5400000" algn="ctr" rotWithShape="0">
                    <a:schemeClr val="bg2"/>
                  </a:outerShdw>
                </a:effectLst>
              </a:rPr>
              <a:t>남의 종이 된 효녀 지은＂</a:t>
            </a:r>
            <a:endParaRPr lang="en-US" dirty="0">
              <a:effectLst>
                <a:outerShdw blurRad="50800" dist="50800" dir="5400000" algn="ctr" rotWithShape="0">
                  <a:schemeClr val="bg2"/>
                </a:outerShdw>
              </a:effectLst>
            </a:endParaRPr>
          </a:p>
        </p:txBody>
      </p:sp>
      <p:pic>
        <p:nvPicPr>
          <p:cNvPr id="4" name="온라인 미디어 3" title="￬ﾱﾅ￬ﾝﾽ￬ﾖﾴ￬ﾣﾼ￫ﾊﾔ ￪ﾵﾬ￬ﾗﾰ￫ﾏﾙ￭ﾙﾔ ￭ﾕﾜ￪ﾵﾭ￬ﾗﾭ￬ﾂﾬ￫ﾏﾙ￭ﾙﾔ ￫ﾂﾨ￬ﾝﾘ ￬ﾢﾅ￬ﾝﾴ ￫ﾐﾜ ￭ﾚﾨ￫ﾅﾀ￬ﾧﾀ￬ﾝﾀ">
            <a:hlinkClick r:id="" action="ppaction://media"/>
            <a:extLst>
              <a:ext uri="{FF2B5EF4-FFF2-40B4-BE49-F238E27FC236}">
                <a16:creationId xmlns:a16="http://schemas.microsoft.com/office/drawing/2014/main" xmlns="" id="{C8A06F7D-781C-47C1-9361-3F9C7DC72EC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25882" y="989556"/>
            <a:ext cx="9984288" cy="5193387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3FD8BB06-C290-4B51-B2FB-77111C80111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19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44E7E7C0-555A-4F92-8AD3-22DCD984F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3480" y="198121"/>
            <a:ext cx="10024403" cy="5984822"/>
          </a:xfrm>
        </p:spPr>
        <p:txBody>
          <a:bodyPr>
            <a:normAutofit/>
          </a:bodyPr>
          <a:lstStyle/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여러분이 생각하는 </a:t>
            </a:r>
            <a:r>
              <a:rPr lang="en-US" altLang="ko-KR" sz="2000" dirty="0"/>
              <a:t>‘</a:t>
            </a:r>
            <a:r>
              <a:rPr lang="ko-KR" altLang="en-US" sz="2000" dirty="0"/>
              <a:t>효녀</a:t>
            </a:r>
            <a:r>
              <a:rPr lang="en-US" altLang="ko-KR" sz="2000" dirty="0"/>
              <a:t>’, ‘</a:t>
            </a:r>
            <a:r>
              <a:rPr lang="ko-KR" altLang="en-US" sz="2000" dirty="0"/>
              <a:t>효자</a:t>
            </a:r>
            <a:r>
              <a:rPr lang="en-US" altLang="ko-KR" sz="2000" dirty="0"/>
              <a:t>’</a:t>
            </a:r>
            <a:r>
              <a:rPr lang="ko-KR" altLang="en-US" sz="2000" dirty="0"/>
              <a:t>의 뜻은 무엇일까요</a:t>
            </a:r>
            <a:r>
              <a:rPr lang="en-US" altLang="ko-KR" sz="2000" dirty="0"/>
              <a:t>?</a:t>
            </a:r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지은이의 어머니가 한 겨울에 드시고 싶어한 것은</a:t>
            </a:r>
            <a:r>
              <a:rPr lang="en-US" altLang="ko-KR" sz="2000" dirty="0"/>
              <a:t>?  </a:t>
            </a:r>
            <a:endParaRPr lang="en-US" altLang="ko-KR" sz="2000" dirty="0">
              <a:solidFill>
                <a:srgbClr val="FF0000"/>
              </a:solidFill>
            </a:endParaRPr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endParaRPr lang="en-US" altLang="ko-KR" sz="2000" dirty="0"/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지은이는 왜 늦도록 결혼을 하지 않았을까요</a:t>
            </a:r>
            <a:r>
              <a:rPr lang="en-US" altLang="ko-KR" sz="2000" dirty="0"/>
              <a:t>? </a:t>
            </a:r>
          </a:p>
          <a:p>
            <a:pPr marL="571500" indent="-457200">
              <a:lnSpc>
                <a:spcPct val="100000"/>
              </a:lnSpc>
              <a:buFont typeface="+mj-lt"/>
              <a:buAutoNum type="arabicParenR"/>
            </a:pPr>
            <a:endParaRPr lang="en-US" altLang="ko-KR" sz="2000" dirty="0"/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지은이는 왜 종이 되었을까요</a:t>
            </a:r>
            <a:r>
              <a:rPr lang="en-US" altLang="ko-KR" sz="2000" dirty="0"/>
              <a:t>?</a:t>
            </a:r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endParaRPr lang="en-US" altLang="ko-KR" sz="2000" dirty="0"/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지은이는 진성 여왕에게 어떤 상을 받았을까요</a:t>
            </a:r>
            <a:r>
              <a:rPr lang="en-US" altLang="ko-KR" sz="2000" dirty="0"/>
              <a:t>?</a:t>
            </a:r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endParaRPr lang="en-US" altLang="ko-KR" sz="2000" dirty="0"/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마을에 왜 푯말을 세웠을까요</a:t>
            </a:r>
            <a:r>
              <a:rPr lang="en-US" altLang="ko-KR" sz="2000" dirty="0"/>
              <a:t>?</a:t>
            </a:r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endParaRPr lang="en-US" altLang="ko-KR" sz="2000" dirty="0"/>
          </a:p>
          <a:p>
            <a:pPr marL="628650" indent="-514350">
              <a:lnSpc>
                <a:spcPct val="100000"/>
              </a:lnSpc>
              <a:buFont typeface="+mj-lt"/>
              <a:buAutoNum type="arabicParenR"/>
            </a:pPr>
            <a:r>
              <a:rPr lang="ko-KR" altLang="en-US" sz="2000" dirty="0"/>
              <a:t>지은이를 도와준 화랑 </a:t>
            </a:r>
            <a:r>
              <a:rPr lang="ko-KR" altLang="en-US" sz="2000" dirty="0" err="1"/>
              <a:t>효종랑은</a:t>
            </a:r>
            <a:r>
              <a:rPr lang="ko-KR" altLang="en-US" sz="2000" dirty="0"/>
              <a:t> 어떻게 되었나요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D47FC06-4203-44C4-A62C-7CBB6F59F25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C94509-C493-4CDD-90BF-30B69E570911}"/>
              </a:ext>
            </a:extLst>
          </p:cNvPr>
          <p:cNvSpPr txBox="1"/>
          <p:nvPr/>
        </p:nvSpPr>
        <p:spPr>
          <a:xfrm>
            <a:off x="5638800" y="272034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77543EA-925D-4E07-9944-2BF1B1E9FCBA}"/>
              </a:ext>
            </a:extLst>
          </p:cNvPr>
          <p:cNvSpPr txBox="1"/>
          <p:nvPr/>
        </p:nvSpPr>
        <p:spPr>
          <a:xfrm>
            <a:off x="1828800" y="11430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곶감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8786D46-BF81-4DD7-9F4E-47D4F5689D16}"/>
              </a:ext>
            </a:extLst>
          </p:cNvPr>
          <p:cNvSpPr txBox="1"/>
          <p:nvPr/>
        </p:nvSpPr>
        <p:spPr>
          <a:xfrm>
            <a:off x="472440" y="57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6DEE329-1DC8-4A88-BEB6-5EFB73757919}"/>
              </a:ext>
            </a:extLst>
          </p:cNvPr>
          <p:cNvSpPr txBox="1"/>
          <p:nvPr/>
        </p:nvSpPr>
        <p:spPr>
          <a:xfrm>
            <a:off x="1800171" y="2057400"/>
            <a:ext cx="419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엄마를 모셔야 한다는 생각 때문입니다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53485C-66DE-4607-858A-1C765C6EA8C5}"/>
              </a:ext>
            </a:extLst>
          </p:cNvPr>
          <p:cNvSpPr txBox="1"/>
          <p:nvPr/>
        </p:nvSpPr>
        <p:spPr>
          <a:xfrm>
            <a:off x="1752600" y="2827020"/>
            <a:ext cx="5711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몸값을 받아 어머니의 식사를 </a:t>
            </a:r>
            <a:r>
              <a:rPr lang="ko-KR" altLang="en-US" dirty="0" smtClean="0">
                <a:solidFill>
                  <a:srgbClr val="FF0000"/>
                </a:solidFill>
              </a:rPr>
              <a:t>차려 드리려고 </a:t>
            </a:r>
            <a:r>
              <a:rPr lang="ko-KR" altLang="en-US" dirty="0">
                <a:solidFill>
                  <a:srgbClr val="FF0000"/>
                </a:solidFill>
              </a:rPr>
              <a:t>했습니다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C3173E3-FBAA-41F9-8A8A-C6FC87D3179D}"/>
              </a:ext>
            </a:extLst>
          </p:cNvPr>
          <p:cNvSpPr txBox="1"/>
          <p:nvPr/>
        </p:nvSpPr>
        <p:spPr>
          <a:xfrm>
            <a:off x="1767840" y="3733800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벼 </a:t>
            </a:r>
            <a:r>
              <a:rPr lang="en-US" altLang="ko-KR" dirty="0">
                <a:solidFill>
                  <a:srgbClr val="FF0000"/>
                </a:solidFill>
              </a:rPr>
              <a:t>500</a:t>
            </a:r>
            <a:r>
              <a:rPr lang="ko-KR" altLang="en-US" dirty="0">
                <a:solidFill>
                  <a:srgbClr val="FF0000"/>
                </a:solidFill>
              </a:rPr>
              <a:t>석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집 한 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세금면제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D58461-1474-44D9-AA54-EF9239571066}"/>
              </a:ext>
            </a:extLst>
          </p:cNvPr>
          <p:cNvSpPr txBox="1"/>
          <p:nvPr/>
        </p:nvSpPr>
        <p:spPr>
          <a:xfrm>
            <a:off x="1752600" y="4617720"/>
            <a:ext cx="6404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다른 사람들도 지은이처럼 효심이 생기게 하기 </a:t>
            </a:r>
            <a:r>
              <a:rPr lang="ko-KR" altLang="en-US" dirty="0" err="1">
                <a:solidFill>
                  <a:srgbClr val="FF0000"/>
                </a:solidFill>
              </a:rPr>
              <a:t>위해서입니다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808E0EE-FF7A-41AF-AB5B-830303BC973F}"/>
              </a:ext>
            </a:extLst>
          </p:cNvPr>
          <p:cNvSpPr txBox="1"/>
          <p:nvPr/>
        </p:nvSpPr>
        <p:spPr>
          <a:xfrm>
            <a:off x="1859280" y="5593080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공주와 결혼해서 행복하게 살았어요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9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10461653-496B-46A9-88E5-DB86289C0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902" y="239343"/>
            <a:ext cx="10515600" cy="675057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902C9959-C98F-4DB9-B153-2D1970577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89351"/>
            <a:ext cx="10515600" cy="511864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/>
              <a:t>재외동포를 </a:t>
            </a:r>
            <a:r>
              <a:rPr lang="ko-KR" altLang="en-US" sz="2000" dirty="0"/>
              <a:t>위한 한국어 </a:t>
            </a:r>
            <a:r>
              <a:rPr lang="en-US" altLang="ko-KR" sz="2000" dirty="0"/>
              <a:t>2-1 (</a:t>
            </a:r>
            <a:r>
              <a:rPr lang="ko-KR" altLang="en-US" sz="2000" dirty="0"/>
              <a:t>영어권</a:t>
            </a:r>
            <a:r>
              <a:rPr lang="en-US" altLang="ko-KR" sz="2000" dirty="0"/>
              <a:t>). </a:t>
            </a:r>
            <a:r>
              <a:rPr lang="ko-KR" altLang="en-US" sz="2000" dirty="0"/>
              <a:t>교육부 국립국제교육원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재외동포를 위한 한국어 </a:t>
            </a:r>
            <a:r>
              <a:rPr lang="en-US" altLang="ko-KR" sz="2000" dirty="0"/>
              <a:t>2-1 (</a:t>
            </a:r>
            <a:r>
              <a:rPr lang="ko-KR" altLang="en-US" sz="2000" dirty="0"/>
              <a:t>범용</a:t>
            </a:r>
            <a:r>
              <a:rPr lang="en-US" altLang="ko-KR" sz="2000" dirty="0"/>
              <a:t>). </a:t>
            </a:r>
            <a:r>
              <a:rPr lang="ko-KR" altLang="en-US" sz="2000" dirty="0"/>
              <a:t>교육부 국립국제교육원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한글학교 </a:t>
            </a:r>
            <a:r>
              <a:rPr lang="ko-KR" altLang="en-US" sz="2000" dirty="0" err="1"/>
              <a:t>학생용</a:t>
            </a:r>
            <a:r>
              <a:rPr lang="ko-KR" altLang="en-US" sz="2000" dirty="0"/>
              <a:t> 동화로 배우는 한국어</a:t>
            </a:r>
            <a:r>
              <a:rPr lang="en-US" altLang="ko-KR" sz="2000" dirty="0"/>
              <a:t>. </a:t>
            </a:r>
            <a:r>
              <a:rPr lang="ko-KR" altLang="en-US" sz="2000" dirty="0"/>
              <a:t>재외동포교육진흥재단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 err="1"/>
              <a:t>Youtube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북토비전자도서관</a:t>
            </a:r>
            <a:r>
              <a:rPr lang="ko-KR" altLang="en-US" sz="2000" dirty="0"/>
              <a:t> </a:t>
            </a:r>
            <a:r>
              <a:rPr lang="en-US" sz="2000" dirty="0">
                <a:hlinkClick r:id="rId2"/>
              </a:rPr>
              <a:t>https://www.youtube.com/watch?v=tm1r-VKzRHk&amp;feature=emb_title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altLang="ko-KR" sz="2000" dirty="0" err="1"/>
              <a:t>Youtube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깨비키즈</a:t>
            </a:r>
            <a:r>
              <a:rPr lang="en-US" altLang="ko-KR" sz="2000" dirty="0"/>
              <a:t> </a:t>
            </a:r>
            <a:r>
              <a:rPr lang="en-US" sz="2000" dirty="0">
                <a:hlinkClick r:id="rId3"/>
              </a:rPr>
              <a:t>https://www.youtube.com/watch?v=3dQDCbWiax0</a:t>
            </a:r>
            <a:endParaRPr lang="en-US" sz="2000" dirty="0"/>
          </a:p>
          <a:p>
            <a:pPr>
              <a:lnSpc>
                <a:spcPct val="100000"/>
              </a:lnSpc>
            </a:pPr>
            <a:r>
              <a:rPr lang="en-US" altLang="ko-KR" sz="2000" dirty="0" err="1"/>
              <a:t>Youtube</a:t>
            </a:r>
            <a:r>
              <a:rPr lang="ko-KR" altLang="en-US" sz="2000" dirty="0"/>
              <a:t> 동요 </a:t>
            </a:r>
            <a:r>
              <a:rPr lang="en-US" altLang="ko-KR" sz="2000" dirty="0"/>
              <a:t>‘</a:t>
            </a:r>
            <a:r>
              <a:rPr lang="ko-KR" altLang="en-US" sz="2000" dirty="0" err="1"/>
              <a:t>눈눈눈</a:t>
            </a:r>
            <a:r>
              <a:rPr lang="en-US" altLang="ko-KR" sz="2000" dirty="0"/>
              <a:t>‘</a:t>
            </a:r>
          </a:p>
          <a:p>
            <a:pPr marL="341313" indent="0">
              <a:lnSpc>
                <a:spcPct val="100000"/>
              </a:lnSpc>
              <a:buNone/>
            </a:pPr>
            <a:r>
              <a:rPr lang="en-US" sz="2000" dirty="0">
                <a:hlinkClick r:id="rId4"/>
              </a:rPr>
              <a:t>https://www.youtube.com/watch?time_continue=1&amp;v=SnJqus7kpZ8&amp;feature=emb_title</a:t>
            </a:r>
            <a:r>
              <a:rPr lang="en-US" sz="2000" dirty="0"/>
              <a:t>)</a:t>
            </a:r>
          </a:p>
          <a:p>
            <a:pPr>
              <a:lnSpc>
                <a:spcPct val="100000"/>
              </a:lnSpc>
            </a:pPr>
            <a:r>
              <a:rPr lang="en-US" altLang="ko-KR" sz="2000" dirty="0"/>
              <a:t>Quizlet</a:t>
            </a:r>
          </a:p>
          <a:p>
            <a:pPr>
              <a:lnSpc>
                <a:spcPct val="100000"/>
              </a:lnSpc>
            </a:pPr>
            <a:r>
              <a:rPr lang="en-US" altLang="ko-KR" sz="2000" dirty="0"/>
              <a:t>Quizizz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E32C3C63-D80D-4F7C-9646-DE67B171C35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51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39A6B40-5759-4160-A30F-34BF00EC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763" y="265508"/>
            <a:ext cx="10515600" cy="819098"/>
          </a:xfrm>
          <a:noFill/>
          <a:effectLst>
            <a:glow rad="127000">
              <a:schemeClr val="tx2"/>
            </a:glow>
          </a:effectLst>
        </p:spPr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오늘의 속담 </a:t>
            </a:r>
            <a:r>
              <a:rPr lang="en-US" altLang="ko-KR" dirty="0">
                <a:latin typeface="+mj-ea"/>
                <a:ea typeface="+mj-ea"/>
              </a:rPr>
              <a:t>“</a:t>
            </a:r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배보다 배꼽이 크다</a:t>
            </a:r>
            <a:r>
              <a:rPr lang="en-US" altLang="ko-KR" dirty="0">
                <a:latin typeface="+mj-ea"/>
                <a:ea typeface="+mj-ea"/>
              </a:rPr>
              <a:t>”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C142738E-E5DE-4494-9D75-7D7D4185654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온라인 미디어 4" title="￬ﾆﾍ￫ﾋﾴ￪ﾳﾼ￪ﾲﾩ￬ﾖﾸ - ￫ﾰﾰ￫ﾳﾴ￫ﾋﾤ ￫ﾰﾰ￪ﾼﾽ￬ﾝﾴ ￫ﾍﾔ ￭ﾁﾬ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:a16="http://schemas.microsoft.com/office/drawing/2014/main" xmlns="" id="{53053D55-4814-4274-AE6A-39C55DA8BA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11763" y="1094284"/>
            <a:ext cx="9046506" cy="508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8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A92765FA-D662-43E7-934B-EBB292064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108" y="168812"/>
            <a:ext cx="9144000" cy="6014132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FB4C3C3-EE7B-41F8-84AA-644F0B755D5B}"/>
              </a:ext>
            </a:extLst>
          </p:cNvPr>
          <p:cNvSpPr txBox="1"/>
          <p:nvPr/>
        </p:nvSpPr>
        <p:spPr>
          <a:xfrm>
            <a:off x="113257" y="5582780"/>
            <a:ext cx="1363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교재 </a:t>
            </a:r>
            <a:r>
              <a:rPr lang="en-US" altLang="ko-KR" sz="2000" dirty="0" smtClean="0"/>
              <a:t>P.</a:t>
            </a:r>
            <a:r>
              <a:rPr lang="en-US" sz="2000" dirty="0" smtClean="0"/>
              <a:t> </a:t>
            </a:r>
            <a:r>
              <a:rPr lang="en-US" sz="2000" dirty="0"/>
              <a:t>84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xmlns="" id="{C155035E-0B58-453A-A18B-56358C7575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145" y="267286"/>
            <a:ext cx="9242473" cy="5915657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9" name="Track 026">
            <a:hlinkClick r:id="" action="ppaction://media"/>
            <a:extLst>
              <a:ext uri="{FF2B5EF4-FFF2-40B4-BE49-F238E27FC236}">
                <a16:creationId xmlns:a16="http://schemas.microsoft.com/office/drawing/2014/main" xmlns="" id="{691EF8B6-7BE6-4A92-82C2-E31D50770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0843" y="675057"/>
            <a:ext cx="609600" cy="60960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effectLst>
            <a:glow rad="127000">
              <a:schemeClr val="accent4"/>
            </a:glow>
          </a:effectLst>
        </p:spPr>
      </p:pic>
    </p:spTree>
    <p:extLst>
      <p:ext uri="{BB962C8B-B14F-4D97-AF65-F5344CB8AC3E}">
        <p14:creationId xmlns:p14="http://schemas.microsoft.com/office/powerpoint/2010/main" val="192950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6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46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28951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87DBF74-B703-4BEE-BC0E-98E4413E5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64" y="46008"/>
            <a:ext cx="7315200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433197-543C-4A90-B341-B6628B4D412D}"/>
              </a:ext>
            </a:extLst>
          </p:cNvPr>
          <p:cNvSpPr txBox="1"/>
          <p:nvPr/>
        </p:nvSpPr>
        <p:spPr>
          <a:xfrm>
            <a:off x="9129010" y="670560"/>
            <a:ext cx="2666750" cy="2533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눈썹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이마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볼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턱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어깨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가슴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옆구리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손가락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손톱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손목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팔꿈치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등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무릎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종아리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발목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발가락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ko-KR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발톱도 찾아보세요</a:t>
            </a:r>
            <a:r>
              <a:rPr lang="en-US" altLang="ko-KR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lang="en-US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생각 풍선: 구름 모양 3">
            <a:extLst>
              <a:ext uri="{FF2B5EF4-FFF2-40B4-BE49-F238E27FC236}">
                <a16:creationId xmlns:a16="http://schemas.microsoft.com/office/drawing/2014/main" xmlns="" id="{DE3914A7-B673-4693-A55C-197A20586439}"/>
              </a:ext>
            </a:extLst>
          </p:cNvPr>
          <p:cNvSpPr/>
          <p:nvPr/>
        </p:nvSpPr>
        <p:spPr>
          <a:xfrm>
            <a:off x="8634334" y="46009"/>
            <a:ext cx="3557666" cy="3748751"/>
          </a:xfrm>
          <a:prstGeom prst="cloudCallout">
            <a:avLst>
              <a:gd name="adj1" fmla="val -57947"/>
              <a:gd name="adj2" fmla="val 4699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C7308A8-D782-457F-B0FF-EF2C87EF5026}"/>
              </a:ext>
            </a:extLst>
          </p:cNvPr>
          <p:cNvSpPr txBox="1"/>
          <p:nvPr/>
        </p:nvSpPr>
        <p:spPr>
          <a:xfrm>
            <a:off x="746760" y="563880"/>
            <a:ext cx="914400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보기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AFD1B8-31E0-4AFE-AEAD-F75011469D95}"/>
              </a:ext>
            </a:extLst>
          </p:cNvPr>
          <p:cNvSpPr txBox="1"/>
          <p:nvPr/>
        </p:nvSpPr>
        <p:spPr>
          <a:xfrm>
            <a:off x="502920" y="1463040"/>
            <a:ext cx="3901440" cy="107721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입</a:t>
            </a:r>
            <a:r>
              <a:rPr lang="en-US" altLang="ko-KR" sz="3200" dirty="0"/>
              <a:t>, </a:t>
            </a:r>
            <a:r>
              <a:rPr lang="ko-KR" altLang="en-US" sz="3200" dirty="0"/>
              <a:t>목</a:t>
            </a:r>
            <a:r>
              <a:rPr lang="en-US" altLang="ko-KR" sz="3200" dirty="0"/>
              <a:t>, </a:t>
            </a:r>
            <a:r>
              <a:rPr lang="ko-KR" altLang="en-US" sz="3200" dirty="0"/>
              <a:t>코</a:t>
            </a:r>
            <a:r>
              <a:rPr lang="en-US" altLang="ko-KR" sz="3200" dirty="0"/>
              <a:t>, </a:t>
            </a:r>
            <a:r>
              <a:rPr lang="ko-KR" altLang="en-US" sz="3200" dirty="0"/>
              <a:t>볼</a:t>
            </a:r>
            <a:r>
              <a:rPr lang="en-US" altLang="ko-KR" sz="3200" dirty="0"/>
              <a:t>, </a:t>
            </a:r>
            <a:r>
              <a:rPr lang="ko-KR" altLang="en-US" sz="3200" dirty="0"/>
              <a:t>눈썹</a:t>
            </a:r>
            <a:r>
              <a:rPr lang="en-US" altLang="ko-KR" sz="3200" dirty="0"/>
              <a:t>, </a:t>
            </a:r>
            <a:r>
              <a:rPr lang="ko-KR" altLang="en-US" sz="3200" dirty="0"/>
              <a:t>귀</a:t>
            </a:r>
            <a:r>
              <a:rPr lang="en-US" altLang="ko-KR" sz="3200" dirty="0"/>
              <a:t>, </a:t>
            </a:r>
            <a:r>
              <a:rPr lang="ko-KR" altLang="en-US" sz="3200" dirty="0"/>
              <a:t>이마</a:t>
            </a:r>
            <a:r>
              <a:rPr lang="en-US" altLang="ko-KR" sz="3200" dirty="0"/>
              <a:t>, </a:t>
            </a:r>
            <a:r>
              <a:rPr lang="ko-KR" altLang="en-US" sz="3200" dirty="0"/>
              <a:t>눈</a:t>
            </a:r>
            <a:r>
              <a:rPr lang="en-US" altLang="ko-KR" sz="3200" dirty="0"/>
              <a:t>, </a:t>
            </a:r>
            <a:r>
              <a:rPr lang="ko-KR" altLang="en-US" sz="3200" dirty="0"/>
              <a:t>턱</a:t>
            </a:r>
            <a:endParaRPr lang="en-US" sz="3200" dirty="0"/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xmlns="" id="{22D86802-85A5-44FD-B972-9F3EB78436E3}"/>
              </a:ext>
            </a:extLst>
          </p:cNvPr>
          <p:cNvSpPr txBox="1"/>
          <p:nvPr/>
        </p:nvSpPr>
        <p:spPr>
          <a:xfrm>
            <a:off x="0" y="6228951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A3C6008A-AB55-4D87-9BD4-49FF77BA6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0"/>
            <a:ext cx="7391400" cy="62491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B94E2F3-1066-4855-AFB5-1E56171F6759}"/>
              </a:ext>
            </a:extLst>
          </p:cNvPr>
          <p:cNvSpPr txBox="1"/>
          <p:nvPr/>
        </p:nvSpPr>
        <p:spPr>
          <a:xfrm>
            <a:off x="5410200" y="858500"/>
            <a:ext cx="1338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FF0000"/>
                </a:solidFill>
              </a:rPr>
              <a:t>눈썹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466CD4-7326-4739-8791-584B0227AC14}"/>
              </a:ext>
            </a:extLst>
          </p:cNvPr>
          <p:cNvSpPr txBox="1"/>
          <p:nvPr/>
        </p:nvSpPr>
        <p:spPr>
          <a:xfrm>
            <a:off x="7833360" y="9144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이마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7B44E60-292B-44BF-A455-CF4FC40525EA}"/>
              </a:ext>
            </a:extLst>
          </p:cNvPr>
          <p:cNvSpPr txBox="1"/>
          <p:nvPr/>
        </p:nvSpPr>
        <p:spPr>
          <a:xfrm>
            <a:off x="10942096" y="88927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눈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64AEEE5-1E73-4B10-9BF1-4B174D427EC7}"/>
              </a:ext>
            </a:extLst>
          </p:cNvPr>
          <p:cNvSpPr txBox="1"/>
          <p:nvPr/>
        </p:nvSpPr>
        <p:spPr>
          <a:xfrm>
            <a:off x="5196840" y="246405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rgbClr val="FF0000"/>
                </a:solidFill>
              </a:rPr>
              <a:t>코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2392666-31EE-4F63-9260-C7843E1C445B}"/>
              </a:ext>
            </a:extLst>
          </p:cNvPr>
          <p:cNvSpPr txBox="1"/>
          <p:nvPr/>
        </p:nvSpPr>
        <p:spPr>
          <a:xfrm>
            <a:off x="5711587" y="496824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입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E014290-3423-4909-8FAD-08729B8861E1}"/>
              </a:ext>
            </a:extLst>
          </p:cNvPr>
          <p:cNvSpPr txBox="1"/>
          <p:nvPr/>
        </p:nvSpPr>
        <p:spPr>
          <a:xfrm>
            <a:off x="8214141" y="546836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>
                <a:solidFill>
                  <a:srgbClr val="FF0000"/>
                </a:solidFill>
              </a:rPr>
              <a:t>턱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BC976D-4358-4122-BAE4-D76BCD736043}"/>
              </a:ext>
            </a:extLst>
          </p:cNvPr>
          <p:cNvSpPr txBox="1"/>
          <p:nvPr/>
        </p:nvSpPr>
        <p:spPr>
          <a:xfrm>
            <a:off x="10387429" y="504021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목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BD286F9-0BC5-47E7-BFC8-2F70FEE037A5}"/>
              </a:ext>
            </a:extLst>
          </p:cNvPr>
          <p:cNvSpPr txBox="1"/>
          <p:nvPr/>
        </p:nvSpPr>
        <p:spPr>
          <a:xfrm>
            <a:off x="10979051" y="382524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볼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65C90B5-6570-43C2-B29B-2E7B09CCE1A9}"/>
              </a:ext>
            </a:extLst>
          </p:cNvPr>
          <p:cNvSpPr txBox="1"/>
          <p:nvPr/>
        </p:nvSpPr>
        <p:spPr>
          <a:xfrm>
            <a:off x="10942096" y="219694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귀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31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C6590206-18E6-46F3-9DCB-720D21D5BC27}"/>
              </a:ext>
            </a:extLst>
          </p:cNvPr>
          <p:cNvSpPr txBox="1"/>
          <p:nvPr/>
        </p:nvSpPr>
        <p:spPr>
          <a:xfrm>
            <a:off x="0" y="6228951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7FF1DF4A-D55D-4291-B460-37C113C9D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61" y="0"/>
            <a:ext cx="6644640" cy="62289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0AA523-B161-49D4-9E55-A00C34AEF085}"/>
              </a:ext>
            </a:extLst>
          </p:cNvPr>
          <p:cNvSpPr txBox="1"/>
          <p:nvPr/>
        </p:nvSpPr>
        <p:spPr>
          <a:xfrm>
            <a:off x="548640" y="594360"/>
            <a:ext cx="1112520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보기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0F7AED-28CF-4E84-81F4-23C4F96BEBBB}"/>
              </a:ext>
            </a:extLst>
          </p:cNvPr>
          <p:cNvSpPr txBox="1"/>
          <p:nvPr/>
        </p:nvSpPr>
        <p:spPr>
          <a:xfrm>
            <a:off x="548640" y="1463040"/>
            <a:ext cx="3459480" cy="175432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배</a:t>
            </a:r>
            <a:r>
              <a:rPr lang="en-US" altLang="ko-KR" sz="3600" dirty="0"/>
              <a:t>, </a:t>
            </a:r>
            <a:r>
              <a:rPr lang="ko-KR" altLang="en-US" sz="3600" dirty="0"/>
              <a:t>무릎</a:t>
            </a:r>
            <a:r>
              <a:rPr lang="en-US" altLang="ko-KR" sz="3600" dirty="0"/>
              <a:t>, </a:t>
            </a:r>
            <a:r>
              <a:rPr lang="ko-KR" altLang="en-US" sz="3600" dirty="0"/>
              <a:t>다리</a:t>
            </a:r>
            <a:r>
              <a:rPr lang="en-US" altLang="ko-KR" sz="3600" dirty="0"/>
              <a:t>, </a:t>
            </a:r>
            <a:r>
              <a:rPr lang="ko-KR" altLang="en-US" sz="3200" dirty="0"/>
              <a:t>가슴</a:t>
            </a:r>
            <a:r>
              <a:rPr lang="en-US" altLang="ko-KR" sz="3600" dirty="0"/>
              <a:t>, </a:t>
            </a:r>
            <a:r>
              <a:rPr lang="ko-KR" altLang="en-US" sz="3600" dirty="0"/>
              <a:t>발</a:t>
            </a:r>
            <a:r>
              <a:rPr lang="en-US" altLang="ko-KR" sz="3600" dirty="0"/>
              <a:t>, </a:t>
            </a:r>
            <a:r>
              <a:rPr lang="ko-KR" altLang="en-US" sz="3600" dirty="0"/>
              <a:t>팔</a:t>
            </a:r>
            <a:r>
              <a:rPr lang="en-US" altLang="ko-KR" sz="3600" dirty="0"/>
              <a:t>, </a:t>
            </a:r>
            <a:r>
              <a:rPr lang="ko-KR" altLang="en-US" sz="3600" dirty="0"/>
              <a:t>어깨</a:t>
            </a:r>
            <a:r>
              <a:rPr lang="en-US" altLang="ko-KR" sz="3600" dirty="0"/>
              <a:t>, </a:t>
            </a:r>
            <a:r>
              <a:rPr lang="ko-KR" altLang="en-US" sz="3600" dirty="0"/>
              <a:t>손</a:t>
            </a:r>
            <a:r>
              <a:rPr lang="en-US" altLang="ko-KR" sz="3600" dirty="0"/>
              <a:t>, </a:t>
            </a:r>
            <a:r>
              <a:rPr lang="ko-KR" altLang="en-US" sz="3600" dirty="0"/>
              <a:t>머리</a:t>
            </a:r>
            <a:endParaRPr 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C5446A-44D8-4A07-8264-34F8A2A97859}"/>
              </a:ext>
            </a:extLst>
          </p:cNvPr>
          <p:cNvSpPr txBox="1"/>
          <p:nvPr/>
        </p:nvSpPr>
        <p:spPr>
          <a:xfrm>
            <a:off x="6736080" y="1524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머리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8B1DB7-A30F-45A0-89E7-321667F4DEF7}"/>
              </a:ext>
            </a:extLst>
          </p:cNvPr>
          <p:cNvSpPr txBox="1"/>
          <p:nvPr/>
        </p:nvSpPr>
        <p:spPr>
          <a:xfrm>
            <a:off x="10591800" y="44196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어깨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DCA89FD-2223-4D7A-9733-8D3D1CBD6CC2}"/>
              </a:ext>
            </a:extLst>
          </p:cNvPr>
          <p:cNvSpPr txBox="1"/>
          <p:nvPr/>
        </p:nvSpPr>
        <p:spPr>
          <a:xfrm>
            <a:off x="10957560" y="172212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팔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D3F1C7-D7DD-4460-9FC4-EA084F037ACD}"/>
              </a:ext>
            </a:extLst>
          </p:cNvPr>
          <p:cNvSpPr txBox="1"/>
          <p:nvPr/>
        </p:nvSpPr>
        <p:spPr>
          <a:xfrm>
            <a:off x="5821680" y="150876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손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6C22FB-F8E9-453A-A097-F10D411ACE5C}"/>
              </a:ext>
            </a:extLst>
          </p:cNvPr>
          <p:cNvSpPr txBox="1"/>
          <p:nvPr/>
        </p:nvSpPr>
        <p:spPr>
          <a:xfrm>
            <a:off x="6096000" y="359664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가슴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8AC5A4-D600-436E-9A02-F1E4615C61D9}"/>
              </a:ext>
            </a:extLst>
          </p:cNvPr>
          <p:cNvSpPr txBox="1"/>
          <p:nvPr/>
        </p:nvSpPr>
        <p:spPr>
          <a:xfrm>
            <a:off x="11003280" y="295828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배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B5EA70F-F94F-48F0-B102-05A0BCAB94CA}"/>
              </a:ext>
            </a:extLst>
          </p:cNvPr>
          <p:cNvSpPr txBox="1"/>
          <p:nvPr/>
        </p:nvSpPr>
        <p:spPr>
          <a:xfrm>
            <a:off x="10591800" y="422773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>
                <a:solidFill>
                  <a:srgbClr val="FF0000"/>
                </a:solidFill>
              </a:rPr>
              <a:t>무릎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E98FFE7-158E-4050-8270-A25257FBEF6A}"/>
              </a:ext>
            </a:extLst>
          </p:cNvPr>
          <p:cNvSpPr txBox="1"/>
          <p:nvPr/>
        </p:nvSpPr>
        <p:spPr>
          <a:xfrm>
            <a:off x="6080760" y="524256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다리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4088EF7-C544-4458-93BD-B74FAC4CB999}"/>
              </a:ext>
            </a:extLst>
          </p:cNvPr>
          <p:cNvSpPr txBox="1"/>
          <p:nvPr/>
        </p:nvSpPr>
        <p:spPr>
          <a:xfrm>
            <a:off x="10561320" y="550476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발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2" grpId="0"/>
      <p:bldP spid="13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2440</TotalTime>
  <Words>1416</Words>
  <Application>Microsoft Office PowerPoint</Application>
  <PresentationFormat>Widescreen</PresentationFormat>
  <Paragraphs>249</Paragraphs>
  <Slides>36</Slides>
  <Notes>30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맑은 고딕</vt:lpstr>
      <vt:lpstr>Arial</vt:lpstr>
      <vt:lpstr>Calibri</vt:lpstr>
      <vt:lpstr>Wingdings</vt:lpstr>
      <vt:lpstr>1_Office Theme</vt:lpstr>
      <vt:lpstr>     재외동포를 위한 한국어 (영어권)   2-1  </vt:lpstr>
      <vt:lpstr>PowerPoint Presentation</vt:lpstr>
      <vt:lpstr>본 수업이 시작되기 전 할 수 있는 활동들입니다.  Warm-up options</vt:lpstr>
      <vt:lpstr>오늘의 속담 “배보다 배꼽이 크다”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표현 ► -(으)ㄹ까(요)?</vt:lpstr>
      <vt:lpstr>PowerPoint Presentation</vt:lpstr>
      <vt:lpstr>문법 표현 -(으)ㄹ까(요)? 의 예외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숙제 예시</vt:lpstr>
      <vt:lpstr>한국어 교재 외 수업 자료 (optional)</vt:lpstr>
      <vt:lpstr>PowerPoint Presentation</vt:lpstr>
      <vt:lpstr>PowerPoint Presentation</vt:lpstr>
      <vt:lpstr>PowerPoint Presentation</vt:lpstr>
      <vt:lpstr>PowerPoint Presentation</vt:lpstr>
      <vt:lpstr>역사동화: “남의 종이 된 효녀 지은＂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166</cp:revision>
  <dcterms:created xsi:type="dcterms:W3CDTF">2020-04-18T22:55:50Z</dcterms:created>
  <dcterms:modified xsi:type="dcterms:W3CDTF">2020-06-26T19:25:05Z</dcterms:modified>
</cp:coreProperties>
</file>